
<file path=[Content_Types].xml><?xml version="1.0" encoding="utf-8"?>
<Types xmlns="http://schemas.openxmlformats.org/package/2006/content-types">
  <Default Extension="jpeg" ContentType="image/jpeg"/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9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74" r:id="rId11"/>
    <p:sldId id="269" r:id="rId12"/>
    <p:sldId id="271" r:id="rId13"/>
    <p:sldId id="272" r:id="rId14"/>
    <p:sldId id="273" r:id="rId15"/>
    <p:sldId id="268" r:id="rId16"/>
  </p:sldIdLst>
  <p:sldSz cx="12192000" cy="6858000"/>
  <p:notesSz cx="12192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3CD154-5319-40B3-85AA-67AED94DA61C}" v="276" dt="2021-01-22T03:14:20.879"/>
    <p1510:client id="{C66751A3-8B21-42B1-AE90-C4CCCE0EA6CB}" v="195" dt="2021-01-22T01:10:18.49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39" autoAdjust="0"/>
    <p:restoredTop sz="88029" autoAdjust="0"/>
  </p:normalViewPr>
  <p:slideViewPr>
    <p:cSldViewPr>
      <p:cViewPr>
        <p:scale>
          <a:sx n="66" d="100"/>
          <a:sy n="66" d="100"/>
        </p:scale>
        <p:origin x="114" y="21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9694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5394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4849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48794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03329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810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21324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46966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82534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480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18508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35895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1/21/2021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947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5727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51341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5655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6983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0013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4616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9672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15975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  <p:sldLayoutId id="2147483909" r:id="rId12"/>
    <p:sldLayoutId id="2147483910" r:id="rId13"/>
    <p:sldLayoutId id="2147483911" r:id="rId14"/>
    <p:sldLayoutId id="2147483912" r:id="rId15"/>
    <p:sldLayoutId id="2147483913" r:id="rId16"/>
    <p:sldLayoutId id="2147483914" r:id="rId17"/>
    <p:sldLayoutId id="2147483915" r:id="rId18"/>
    <p:sldLayoutId id="2147483916" r:id="rId19"/>
    <p:sldLayoutId id="214748391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://www.watchgeneration.fr/sport/2018/07/runvi-des-semelles-plus-intelligentes-que-la-moyenne-7752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hyperlink" Target="https://www.medicapteurs.com/produits/winshoe-easy/" TargetMode="Externa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dicapteurs.com/produits/winpod/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63" y="6122987"/>
            <a:ext cx="12187555" cy="12700"/>
          </a:xfrm>
          <a:custGeom>
            <a:avLst/>
            <a:gdLst/>
            <a:ahLst/>
            <a:cxnLst/>
            <a:rect l="l" t="t" r="r" b="b"/>
            <a:pathLst>
              <a:path w="12187555" h="12700">
                <a:moveTo>
                  <a:pt x="0" y="12700"/>
                </a:moveTo>
                <a:lnTo>
                  <a:pt x="12187236" y="12700"/>
                </a:lnTo>
                <a:lnTo>
                  <a:pt x="12187236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007002" y="2055483"/>
            <a:ext cx="4638675" cy="4610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20127" y="958214"/>
            <a:ext cx="5048885" cy="575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600" b="1" dirty="0">
                <a:latin typeface="Arial" panose="020B0604020202020204" pitchFamily="34" charset="0"/>
                <a:cs typeface="Arial" panose="020B0604020202020204" pitchFamily="34" charset="0"/>
              </a:rPr>
              <a:t>PROJET </a:t>
            </a:r>
            <a:r>
              <a:rPr sz="3600" b="1" spc="-20" dirty="0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sz="3600" b="1" spc="-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600" b="1" spc="10" dirty="0">
                <a:latin typeface="Arial" panose="020B0604020202020204" pitchFamily="34" charset="0"/>
                <a:cs typeface="Arial" panose="020B0604020202020204" pitchFamily="34" charset="0"/>
              </a:rPr>
              <a:t>2020/2021</a:t>
            </a:r>
            <a:endParaRPr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34059" y="1950085"/>
            <a:ext cx="5617210" cy="575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600" b="1" dirty="0">
                <a:latin typeface="Arial"/>
                <a:cs typeface="Arial"/>
              </a:rPr>
              <a:t>SEMELLE</a:t>
            </a:r>
            <a:r>
              <a:rPr sz="3600" b="1" spc="-50" dirty="0">
                <a:latin typeface="Arial"/>
                <a:cs typeface="Arial"/>
              </a:rPr>
              <a:t> </a:t>
            </a:r>
            <a:r>
              <a:rPr sz="3600" b="1" spc="-5" dirty="0">
                <a:latin typeface="Arial"/>
                <a:cs typeface="Arial"/>
              </a:rPr>
              <a:t>INTELLIGENTE</a:t>
            </a:r>
            <a:endParaRPr sz="36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18527" y="4064571"/>
            <a:ext cx="1762125" cy="1216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Arial"/>
                <a:cs typeface="Arial"/>
              </a:rPr>
              <a:t>ÉTUDIANTS</a:t>
            </a:r>
            <a:r>
              <a:rPr sz="1800" b="1" spc="2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:</a:t>
            </a:r>
            <a:endParaRPr sz="1800">
              <a:latin typeface="Arial"/>
              <a:cs typeface="Arial"/>
            </a:endParaRPr>
          </a:p>
          <a:p>
            <a:pPr marL="12700" marR="5080">
              <a:lnSpc>
                <a:spcPct val="166900"/>
              </a:lnSpc>
            </a:pPr>
            <a:r>
              <a:rPr sz="1800" b="1" spc="-85" dirty="0">
                <a:latin typeface="Arial"/>
                <a:cs typeface="Arial"/>
              </a:rPr>
              <a:t>HAYARI </a:t>
            </a:r>
            <a:r>
              <a:rPr sz="1800" b="1" spc="-70" dirty="0">
                <a:latin typeface="Arial"/>
                <a:cs typeface="Arial"/>
              </a:rPr>
              <a:t>AYOUB  </a:t>
            </a:r>
            <a:r>
              <a:rPr sz="1800" b="1" spc="-30" dirty="0">
                <a:latin typeface="Arial"/>
                <a:cs typeface="Arial"/>
              </a:rPr>
              <a:t>KEITA</a:t>
            </a:r>
            <a:r>
              <a:rPr sz="1800" b="1" spc="-14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SAMBOU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997325" y="4064571"/>
            <a:ext cx="2336165" cy="1216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Arial"/>
                <a:cs typeface="Arial"/>
              </a:rPr>
              <a:t>PROFESSEURS</a:t>
            </a:r>
            <a:r>
              <a:rPr sz="1800" b="1" spc="7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:</a:t>
            </a:r>
            <a:endParaRPr sz="1800">
              <a:latin typeface="Arial"/>
              <a:cs typeface="Arial"/>
            </a:endParaRPr>
          </a:p>
          <a:p>
            <a:pPr marL="12700" marR="5080" indent="19050">
              <a:lnSpc>
                <a:spcPct val="166900"/>
              </a:lnSpc>
            </a:pPr>
            <a:r>
              <a:rPr sz="1800" b="1" spc="-5" dirty="0">
                <a:latin typeface="Arial"/>
                <a:cs typeface="Arial"/>
              </a:rPr>
              <a:t>OSMANI </a:t>
            </a:r>
            <a:r>
              <a:rPr sz="1800" b="1" spc="-10" dirty="0">
                <a:latin typeface="Arial"/>
                <a:cs typeface="Arial"/>
              </a:rPr>
              <a:t>AOMAR  </a:t>
            </a:r>
            <a:r>
              <a:rPr sz="1800" b="1" dirty="0">
                <a:latin typeface="Arial"/>
                <a:cs typeface="Arial"/>
              </a:rPr>
              <a:t>HAMIDI</a:t>
            </a:r>
            <a:r>
              <a:rPr sz="1800" b="1" spc="-80" dirty="0">
                <a:latin typeface="Arial"/>
                <a:cs typeface="Arial"/>
              </a:rPr>
              <a:t> </a:t>
            </a:r>
            <a:r>
              <a:rPr sz="1800" b="1" spc="5" dirty="0">
                <a:latin typeface="Arial"/>
                <a:cs typeface="Arial"/>
              </a:rPr>
              <a:t>MASSINISSA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169C17D-A5DF-4812-B500-AC097342D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4012" y="509078"/>
            <a:ext cx="2604654" cy="11252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F3ABC9-537C-4D05-AADF-F5CC4A23C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3300" y="158443"/>
            <a:ext cx="9905998" cy="1478570"/>
          </a:xfrm>
        </p:spPr>
        <p:txBody>
          <a:bodyPr/>
          <a:lstStyle/>
          <a:p>
            <a:pPr algn="ctr"/>
            <a:r>
              <a:rPr lang="it-IT" b="1" dirty="0">
                <a:ea typeface="+mj-lt"/>
                <a:cs typeface="+mj-lt"/>
              </a:rPr>
              <a:t>Vi. DIAGRAMME DE SÉQUENCE</a:t>
            </a:r>
            <a:endParaRPr lang="it-IT" dirty="0">
              <a:ea typeface="+mj-lt"/>
              <a:cs typeface="+mj-lt"/>
            </a:endParaRPr>
          </a:p>
        </p:txBody>
      </p:sp>
      <p:pic>
        <p:nvPicPr>
          <p:cNvPr id="4" name="Immagine 4">
            <a:extLst>
              <a:ext uri="{FF2B5EF4-FFF2-40B4-BE49-F238E27FC236}">
                <a16:creationId xmlns:a16="http://schemas.microsoft.com/office/drawing/2014/main" id="{E18593DC-55EA-48AE-A6C6-C7EECB5130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3156" y="1429978"/>
            <a:ext cx="6605718" cy="4950695"/>
          </a:xfrm>
        </p:spPr>
      </p:pic>
    </p:spTree>
    <p:extLst>
      <p:ext uri="{BB962C8B-B14F-4D97-AF65-F5344CB8AC3E}">
        <p14:creationId xmlns:p14="http://schemas.microsoft.com/office/powerpoint/2010/main" val="38655770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570A96-FACF-4F0C-A07B-8960F2525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772" y="86556"/>
            <a:ext cx="9905998" cy="1478570"/>
          </a:xfrm>
        </p:spPr>
        <p:txBody>
          <a:bodyPr>
            <a:normAutofit/>
          </a:bodyPr>
          <a:lstStyle/>
          <a:p>
            <a:pPr algn="ctr"/>
            <a:r>
              <a:rPr lang="it-IT" sz="4800" b="1" spc="-130" dirty="0" err="1"/>
              <a:t>Vii</a:t>
            </a:r>
            <a:r>
              <a:rPr lang="it-IT" sz="4800" b="1" spc="-130" dirty="0"/>
              <a:t>.	</a:t>
            </a:r>
            <a:r>
              <a:rPr lang="it-IT" sz="4800" b="1" spc="15" dirty="0"/>
              <a:t>CONCEPTION</a:t>
            </a:r>
            <a:r>
              <a:rPr lang="it-IT" sz="4800" b="1" spc="-254" dirty="0"/>
              <a:t> </a:t>
            </a:r>
            <a:r>
              <a:rPr lang="it-IT" sz="4800" b="1" spc="10" dirty="0"/>
              <a:t>GRAPHIQUE</a:t>
            </a:r>
            <a:endParaRPr lang="it-IT" sz="4800" b="1" dirty="0"/>
          </a:p>
        </p:txBody>
      </p:sp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4BAD0EBD-BA55-4FD9-8559-D1477C1631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4679" y="1570008"/>
            <a:ext cx="8699627" cy="475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295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CC4ADD-3114-45E8-A304-76EDC0641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878" y="76200"/>
            <a:ext cx="9905998" cy="1478570"/>
          </a:xfrm>
        </p:spPr>
        <p:txBody>
          <a:bodyPr>
            <a:normAutofit/>
          </a:bodyPr>
          <a:lstStyle/>
          <a:p>
            <a:pPr algn="ctr"/>
            <a:r>
              <a:rPr lang="it-IT" sz="4400" b="1" dirty="0"/>
              <a:t>viii. </a:t>
            </a:r>
            <a:r>
              <a:rPr lang="it-IT" sz="4400" b="1" dirty="0" err="1"/>
              <a:t>Realisation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1DC65AC9-AF82-4A0A-9546-5ED55011E1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295400"/>
            <a:ext cx="6398154" cy="479861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A328B11-DA8A-4F33-8FDE-3C7D7E1B40B0}"/>
              </a:ext>
            </a:extLst>
          </p:cNvPr>
          <p:cNvSpPr txBox="1"/>
          <p:nvPr/>
        </p:nvSpPr>
        <p:spPr>
          <a:xfrm>
            <a:off x="7086600" y="2133600"/>
            <a:ext cx="3962400" cy="258532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2400" dirty="0"/>
              <a:t>Port A0    </a:t>
            </a:r>
            <a:r>
              <a:rPr lang="it-IT" sz="2400" dirty="0">
                <a:sym typeface="Wingdings" panose="05000000000000000000" pitchFamily="2" charset="2"/>
              </a:rPr>
              <a:t>=&gt; </a:t>
            </a:r>
            <a:r>
              <a:rPr lang="it-IT" sz="2400" dirty="0" err="1">
                <a:sym typeface="Wingdings" panose="05000000000000000000" pitchFamily="2" charset="2"/>
              </a:rPr>
              <a:t>Pied</a:t>
            </a:r>
            <a:r>
              <a:rPr lang="it-IT" sz="2400" dirty="0">
                <a:sym typeface="Wingdings" panose="05000000000000000000" pitchFamily="2" charset="2"/>
              </a:rPr>
              <a:t> </a:t>
            </a:r>
            <a:r>
              <a:rPr lang="it-IT" sz="2400" dirty="0" err="1">
                <a:sym typeface="Wingdings" panose="05000000000000000000" pitchFamily="2" charset="2"/>
              </a:rPr>
              <a:t>Droit</a:t>
            </a:r>
            <a:endParaRPr lang="it-IT" sz="2400" dirty="0" err="1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2400" dirty="0"/>
              <a:t>Port A1    </a:t>
            </a:r>
            <a:r>
              <a:rPr lang="it-IT" sz="2400" dirty="0">
                <a:sym typeface="Wingdings" panose="05000000000000000000" pitchFamily="2" charset="2"/>
              </a:rPr>
              <a:t>=&gt; </a:t>
            </a:r>
            <a:r>
              <a:rPr lang="it-IT" sz="2400" dirty="0" err="1">
                <a:sym typeface="Wingdings" panose="05000000000000000000" pitchFamily="2" charset="2"/>
              </a:rPr>
              <a:t>Pied</a:t>
            </a:r>
            <a:r>
              <a:rPr lang="it-IT" sz="2400" dirty="0">
                <a:sym typeface="Wingdings" panose="05000000000000000000" pitchFamily="2" charset="2"/>
              </a:rPr>
              <a:t> Gauche</a:t>
            </a:r>
            <a:endParaRPr lang="it-IT" sz="2400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it-IT" sz="2400" dirty="0">
                <a:sym typeface="Wingdings" panose="05000000000000000000" pitchFamily="2" charset="2"/>
              </a:rPr>
              <a:t>Resistance : 10K</a:t>
            </a:r>
            <a:r>
              <a:rPr lang="el-GR" sz="2400" b="1" i="0" dirty="0">
                <a:solidFill>
                  <a:srgbClr val="70757A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l-GR" sz="2400" b="0" i="0" dirty="0">
                <a:effectLst/>
                <a:latin typeface="arial" panose="020B0604020202020204" pitchFamily="34" charset="0"/>
              </a:rPr>
              <a:t>Ω</a:t>
            </a:r>
            <a:endParaRPr lang="it-IT" sz="2400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79689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91A332-8FAE-4477-A7C4-971168688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4400" b="1" dirty="0"/>
              <a:t>ix.   CAS DE POSTURE </a:t>
            </a:r>
            <a:r>
              <a:rPr lang="it-IT" sz="4400" b="1" dirty="0" err="1"/>
              <a:t>cORRECTE</a:t>
            </a:r>
            <a:endParaRPr lang="it-IT" sz="4400" b="1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1C48A42E-8D9B-4B19-BDF5-BB56E5A809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81000" y="2097088"/>
            <a:ext cx="5638800" cy="4229101"/>
          </a:xfrm>
          <a:prstGeom prst="rect">
            <a:avLst/>
          </a:prstGeom>
        </p:spPr>
      </p:pic>
      <p:pic>
        <p:nvPicPr>
          <p:cNvPr id="5" name="WhatsApp Video 2021-01-14 at 13.15.37">
            <a:hlinkClick r:id="" action="ppaction://media"/>
            <a:extLst>
              <a:ext uri="{FF2B5EF4-FFF2-40B4-BE49-F238E27FC236}">
                <a16:creationId xmlns:a16="http://schemas.microsoft.com/office/drawing/2014/main" id="{90A6477E-1684-4B70-854D-84E2E119214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16710" y="2060144"/>
            <a:ext cx="4865689" cy="433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26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F47D45-CE7D-4002-845D-8C63E1FF9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225539"/>
            <a:ext cx="9905998" cy="1478570"/>
          </a:xfrm>
        </p:spPr>
        <p:txBody>
          <a:bodyPr/>
          <a:lstStyle/>
          <a:p>
            <a:pPr algn="ctr"/>
            <a:r>
              <a:rPr lang="it-IT" sz="4400" b="1" dirty="0"/>
              <a:t>x.  CAS DE POSTURE INCORRECTE</a:t>
            </a:r>
            <a:endParaRPr lang="it-IT" sz="4400" dirty="0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F9649214-2556-4499-914E-A13C11F02F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68036" y="1676400"/>
            <a:ext cx="6137564" cy="4800600"/>
          </a:xfrm>
          <a:prstGeom prst="rect">
            <a:avLst/>
          </a:prstGeom>
        </p:spPr>
      </p:pic>
      <p:pic>
        <p:nvPicPr>
          <p:cNvPr id="6" name="WhatsApp Video 2021-01-14 at 13.15.38">
            <a:hlinkClick r:id="" action="ppaction://media"/>
            <a:extLst>
              <a:ext uri="{FF2B5EF4-FFF2-40B4-BE49-F238E27FC236}">
                <a16:creationId xmlns:a16="http://schemas.microsoft.com/office/drawing/2014/main" id="{62DA4006-63EC-4192-B88E-E3F33412A15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86600" y="1669472"/>
            <a:ext cx="4762212" cy="480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7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63" y="6122987"/>
            <a:ext cx="12187555" cy="12700"/>
          </a:xfrm>
          <a:custGeom>
            <a:avLst/>
            <a:gdLst/>
            <a:ahLst/>
            <a:cxnLst/>
            <a:rect l="l" t="t" r="r" b="b"/>
            <a:pathLst>
              <a:path w="12187555" h="12700">
                <a:moveTo>
                  <a:pt x="0" y="12700"/>
                </a:moveTo>
                <a:lnTo>
                  <a:pt x="12187236" y="12700"/>
                </a:lnTo>
                <a:lnTo>
                  <a:pt x="12187236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62150" y="1852676"/>
            <a:ext cx="9607550" cy="0"/>
          </a:xfrm>
          <a:custGeom>
            <a:avLst/>
            <a:gdLst/>
            <a:ahLst/>
            <a:cxnLst/>
            <a:rect l="l" t="t" r="r" b="b"/>
            <a:pathLst>
              <a:path w="9607550">
                <a:moveTo>
                  <a:pt x="0" y="0"/>
                </a:moveTo>
                <a:lnTo>
                  <a:pt x="9607423" y="0"/>
                </a:lnTo>
              </a:path>
            </a:pathLst>
          </a:custGeom>
          <a:ln w="31750">
            <a:solidFill>
              <a:srgbClr val="B71E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31619" y="684095"/>
            <a:ext cx="9176277" cy="6937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lang="it-IT" sz="4400" b="1" spc="15" dirty="0" err="1"/>
              <a:t>Xi</a:t>
            </a:r>
            <a:r>
              <a:rPr sz="4400" b="1" spc="15" dirty="0"/>
              <a:t>. </a:t>
            </a:r>
            <a:r>
              <a:rPr lang="it-IT" sz="4400" b="1" spc="-5" dirty="0" err="1"/>
              <a:t>conclusion</a:t>
            </a:r>
            <a:endParaRPr sz="4400" b="1" spc="15" dirty="0" err="1"/>
          </a:p>
        </p:txBody>
      </p:sp>
      <p:sp>
        <p:nvSpPr>
          <p:cNvPr id="5" name="object 5"/>
          <p:cNvSpPr txBox="1">
            <a:spLocks noGrp="1"/>
          </p:cNvSpPr>
          <p:nvPr>
            <p:ph idx="1"/>
          </p:nvPr>
        </p:nvSpPr>
        <p:spPr>
          <a:xfrm>
            <a:off x="990600" y="1981200"/>
            <a:ext cx="9905999" cy="4151136"/>
          </a:xfrm>
          <a:prstGeom prst="rect">
            <a:avLst/>
          </a:prstGeom>
        </p:spPr>
        <p:txBody>
          <a:bodyPr vert="horz" wrap="square" lIns="0" tIns="15875" rIns="0" bIns="0" rtlCol="0" anchor="t">
            <a:spAutoFit/>
          </a:bodyPr>
          <a:lstStyle/>
          <a:p>
            <a:pPr marL="512445">
              <a:lnSpc>
                <a:spcPct val="250000"/>
              </a:lnSpc>
              <a:spcBef>
                <a:spcPts val="125"/>
              </a:spcBef>
              <a:buClr>
                <a:srgbClr val="B71E42"/>
              </a:buClr>
              <a:buFont typeface="Arial"/>
              <a:buChar char="•"/>
              <a:tabLst>
                <a:tab pos="512445" algn="l"/>
                <a:tab pos="513080" algn="l"/>
              </a:tabLst>
            </a:pPr>
            <a:r>
              <a:rPr lang="fr-FR" b="1" u="sng" spc="-10" dirty="0">
                <a:latin typeface="Arial"/>
                <a:cs typeface="Arial"/>
              </a:rPr>
              <a:t>Problématiques</a:t>
            </a:r>
            <a:endParaRPr lang="fr-FR" b="1" spc="-10" dirty="0">
              <a:latin typeface="Arial"/>
              <a:cs typeface="Arial"/>
            </a:endParaRPr>
          </a:p>
          <a:p>
            <a:pPr marL="512445" marR="5080">
              <a:lnSpc>
                <a:spcPct val="250000"/>
              </a:lnSpc>
              <a:spcBef>
                <a:spcPts val="1015"/>
              </a:spcBef>
              <a:buClr>
                <a:srgbClr val="B71E42"/>
              </a:buClr>
              <a:tabLst>
                <a:tab pos="512445" algn="l"/>
                <a:tab pos="513080" algn="l"/>
              </a:tabLst>
            </a:pPr>
            <a:r>
              <a:rPr lang="fr-FR" b="1" u="sng" spc="-10" dirty="0">
                <a:latin typeface="Arial"/>
                <a:cs typeface="Arial"/>
              </a:rPr>
              <a:t>Expérience</a:t>
            </a:r>
            <a:r>
              <a:rPr lang="it-IT" b="1" spc="-10" dirty="0">
                <a:latin typeface="Arial"/>
                <a:cs typeface="Arial"/>
              </a:rPr>
              <a:t>  </a:t>
            </a:r>
            <a:r>
              <a:rPr lang="fr-FR" b="1" u="sng" spc="-10" dirty="0">
                <a:latin typeface="Arial"/>
                <a:cs typeface="Arial"/>
              </a:rPr>
              <a:t>enrichissant</a:t>
            </a:r>
          </a:p>
          <a:p>
            <a:pPr marL="512445" marR="5080">
              <a:lnSpc>
                <a:spcPct val="250000"/>
              </a:lnSpc>
              <a:spcBef>
                <a:spcPts val="1015"/>
              </a:spcBef>
              <a:buClr>
                <a:srgbClr val="B71E42"/>
              </a:buClr>
              <a:tabLst>
                <a:tab pos="512445" algn="l"/>
                <a:tab pos="513080" algn="l"/>
              </a:tabLst>
            </a:pPr>
            <a:r>
              <a:rPr lang="fr-FR" b="1" u="sng" spc="-10" dirty="0">
                <a:latin typeface="Arial"/>
                <a:cs typeface="Arial"/>
              </a:rPr>
              <a:t>Amélioration</a:t>
            </a:r>
            <a:r>
              <a:rPr lang="fr-FR" b="1" spc="-10" dirty="0">
                <a:latin typeface="Arial"/>
                <a:cs typeface="Arial"/>
              </a:rPr>
              <a:t>  </a:t>
            </a:r>
            <a:r>
              <a:rPr lang="fr-FR" b="1" u="sng" spc="-10" dirty="0">
                <a:latin typeface="Arial"/>
                <a:cs typeface="Arial"/>
              </a:rPr>
              <a:t>possible</a:t>
            </a:r>
          </a:p>
          <a:p>
            <a:pPr marL="512445" marR="5080">
              <a:lnSpc>
                <a:spcPct val="120500"/>
              </a:lnSpc>
              <a:spcBef>
                <a:spcPts val="1015"/>
              </a:spcBef>
              <a:buClr>
                <a:srgbClr val="B71E42"/>
              </a:buClr>
              <a:tabLst>
                <a:tab pos="512445" algn="l"/>
                <a:tab pos="513080" algn="l"/>
              </a:tabLst>
            </a:pPr>
            <a:endParaRPr lang="en-US" spc="-10" dirty="0">
              <a:latin typeface="Arial"/>
              <a:cs typeface="Arial"/>
            </a:endParaRPr>
          </a:p>
          <a:p>
            <a:pPr marL="512445" marR="5080" indent="-228600">
              <a:lnSpc>
                <a:spcPct val="120500"/>
              </a:lnSpc>
              <a:spcBef>
                <a:spcPts val="1015"/>
              </a:spcBef>
              <a:buClr>
                <a:srgbClr val="B71E42"/>
              </a:buClr>
              <a:buChar char="•"/>
              <a:tabLst>
                <a:tab pos="512445" algn="l"/>
                <a:tab pos="513080" algn="l"/>
              </a:tabLst>
            </a:pPr>
            <a:endParaRPr lang="fr-FR" spc="1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63" y="6122987"/>
            <a:ext cx="560070" cy="12700"/>
          </a:xfrm>
          <a:custGeom>
            <a:avLst/>
            <a:gdLst/>
            <a:ahLst/>
            <a:cxnLst/>
            <a:rect l="l" t="t" r="r" b="b"/>
            <a:pathLst>
              <a:path w="560070" h="12700">
                <a:moveTo>
                  <a:pt x="0" y="12700"/>
                </a:moveTo>
                <a:lnTo>
                  <a:pt x="559675" y="12700"/>
                </a:lnTo>
                <a:lnTo>
                  <a:pt x="559675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368151" y="6122987"/>
            <a:ext cx="824230" cy="12700"/>
          </a:xfrm>
          <a:custGeom>
            <a:avLst/>
            <a:gdLst/>
            <a:ahLst/>
            <a:cxnLst/>
            <a:rect l="l" t="t" r="r" b="b"/>
            <a:pathLst>
              <a:path w="824229" h="12700">
                <a:moveTo>
                  <a:pt x="0" y="12700"/>
                </a:moveTo>
                <a:lnTo>
                  <a:pt x="823849" y="12700"/>
                </a:lnTo>
                <a:lnTo>
                  <a:pt x="823849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143000" y="152400"/>
            <a:ext cx="10235499" cy="6937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4400" spc="35" dirty="0">
                <a:cs typeface="Arial" panose="020B0604020202020204" pitchFamily="34" charset="0"/>
              </a:rPr>
              <a:t>S</a:t>
            </a:r>
            <a:r>
              <a:rPr sz="4400" spc="-20" dirty="0">
                <a:cs typeface="Arial" panose="020B0604020202020204" pitchFamily="34" charset="0"/>
              </a:rPr>
              <a:t>O</a:t>
            </a:r>
            <a:r>
              <a:rPr sz="4400" spc="105" dirty="0">
                <a:cs typeface="Arial" panose="020B0604020202020204" pitchFamily="34" charset="0"/>
              </a:rPr>
              <a:t>MM</a:t>
            </a:r>
            <a:r>
              <a:rPr sz="4400" spc="-65" dirty="0">
                <a:cs typeface="Arial" panose="020B0604020202020204" pitchFamily="34" charset="0"/>
              </a:rPr>
              <a:t>A</a:t>
            </a:r>
            <a:r>
              <a:rPr sz="4400" spc="15" dirty="0">
                <a:cs typeface="Arial" panose="020B0604020202020204" pitchFamily="34" charset="0"/>
              </a:rPr>
              <a:t>IRE</a:t>
            </a:r>
            <a:endParaRPr spc="15" dirty="0">
              <a:cs typeface="Arial" panose="020B0604020202020204" pitchFamily="34" charset="0"/>
            </a:endParaRPr>
          </a:p>
        </p:txBody>
      </p:sp>
      <p:graphicFrame>
        <p:nvGraphicFramePr>
          <p:cNvPr id="22" name="Tableau 21">
            <a:extLst>
              <a:ext uri="{FF2B5EF4-FFF2-40B4-BE49-F238E27FC236}">
                <a16:creationId xmlns:a16="http://schemas.microsoft.com/office/drawing/2014/main" id="{F0389162-433E-42F4-9994-54122AB9CA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794120"/>
              </p:ext>
            </p:extLst>
          </p:nvPr>
        </p:nvGraphicFramePr>
        <p:xfrm>
          <a:off x="568462" y="914402"/>
          <a:ext cx="11014617" cy="5780723"/>
        </p:xfrm>
        <a:graphic>
          <a:graphicData uri="http://schemas.openxmlformats.org/drawingml/2006/table">
            <a:tbl>
              <a:tblPr/>
              <a:tblGrid>
                <a:gridCol w="529112">
                  <a:extLst>
                    <a:ext uri="{9D8B030D-6E8A-4147-A177-3AD203B41FA5}">
                      <a16:colId xmlns:a16="http://schemas.microsoft.com/office/drawing/2014/main" val="2638916569"/>
                    </a:ext>
                  </a:extLst>
                </a:gridCol>
                <a:gridCol w="212032">
                  <a:extLst>
                    <a:ext uri="{9D8B030D-6E8A-4147-A177-3AD203B41FA5}">
                      <a16:colId xmlns:a16="http://schemas.microsoft.com/office/drawing/2014/main" val="4191192162"/>
                    </a:ext>
                  </a:extLst>
                </a:gridCol>
                <a:gridCol w="8866099">
                  <a:extLst>
                    <a:ext uri="{9D8B030D-6E8A-4147-A177-3AD203B41FA5}">
                      <a16:colId xmlns:a16="http://schemas.microsoft.com/office/drawing/2014/main" val="3341506688"/>
                    </a:ext>
                  </a:extLst>
                </a:gridCol>
                <a:gridCol w="1407374">
                  <a:extLst>
                    <a:ext uri="{9D8B030D-6E8A-4147-A177-3AD203B41FA5}">
                      <a16:colId xmlns:a16="http://schemas.microsoft.com/office/drawing/2014/main" val="1173814033"/>
                    </a:ext>
                  </a:extLst>
                </a:gridCol>
              </a:tblGrid>
              <a:tr h="708605">
                <a:tc gridSpan="3">
                  <a:txBody>
                    <a:bodyPr/>
                    <a:lstStyle/>
                    <a:p>
                      <a:pPr algn="l" fontAlgn="base"/>
                      <a:r>
                        <a:rPr lang="it-IT" sz="2000" b="1" i="0" dirty="0">
                          <a:solidFill>
                            <a:srgbClr val="FFFFFF"/>
                          </a:solidFill>
                          <a:effectLst/>
                          <a:latin typeface="Corbel"/>
                        </a:rPr>
                        <a:t>I. Problématique et Motivation​</a:t>
                      </a:r>
                    </a:p>
                    <a:p>
                      <a:pPr algn="l" fontAlgn="base"/>
                      <a:r>
                        <a:rPr lang="it-IT" sz="1800" b="1" i="0" dirty="0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​</a:t>
                      </a:r>
                      <a:endParaRPr lang="it-IT" sz="2000" b="1" i="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952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AC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ase"/>
                      <a:endParaRPr lang="it-IT" sz="2000" b="1" i="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952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AC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it-IT" sz="1800" b="1" i="0" dirty="0">
                          <a:solidFill>
                            <a:srgbClr val="FFFFFF"/>
                          </a:solidFill>
                          <a:effectLst/>
                          <a:latin typeface="Corbel"/>
                        </a:rPr>
                        <a:t>3​</a:t>
                      </a:r>
                      <a:endParaRPr lang="it-IT" sz="2000" b="1" i="0" dirty="0">
                        <a:solidFill>
                          <a:srgbClr val="FFFFFF"/>
                        </a:solidFill>
                        <a:effectLst/>
                        <a:latin typeface="Corbel"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952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A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6720417"/>
                  </a:ext>
                </a:extLst>
              </a:tr>
              <a:tr h="708605">
                <a:tc gridSpan="3">
                  <a:txBody>
                    <a:bodyPr/>
                    <a:lstStyle/>
                    <a:p>
                      <a:pPr algn="l" fontAlgn="base"/>
                      <a:r>
                        <a:rPr lang="it-IT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II.      Objectif​</a:t>
                      </a:r>
                    </a:p>
                    <a:p>
                      <a:pPr algn="l" fontAlgn="base"/>
                      <a:r>
                        <a:rPr lang="it-IT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952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ase"/>
                      <a:endParaRPr lang="it-IT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Gill Sans MT" panose="020B0502020104020203" pitchFamily="34" charset="0"/>
                        <a:ea typeface="+mn-ea"/>
                        <a:cs typeface="+mn-cs"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952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it-IT" sz="1800" b="0" i="0" dirty="0">
                          <a:solidFill>
                            <a:srgbClr val="000000"/>
                          </a:solidFill>
                          <a:effectLst/>
                          <a:latin typeface="Corbel"/>
                        </a:rPr>
                        <a:t>4​</a:t>
                      </a:r>
                      <a:endParaRPr lang="it-IT" sz="2000" b="0" i="0" dirty="0">
                        <a:solidFill>
                          <a:srgbClr val="000000"/>
                        </a:solidFill>
                        <a:effectLst/>
                        <a:latin typeface="Corbel"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952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1960636"/>
                  </a:ext>
                </a:extLst>
              </a:tr>
              <a:tr h="484835">
                <a:tc>
                  <a:txBody>
                    <a:bodyPr/>
                    <a:lstStyle/>
                    <a:p>
                      <a:pPr algn="l" fontAlgn="base"/>
                      <a:r>
                        <a:rPr lang="it-IT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III.​</a:t>
                      </a: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ase"/>
                      <a:r>
                        <a:rPr lang="it-IT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ÉTAT de l'ART​</a:t>
                      </a: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ase"/>
                      <a:endParaRPr lang="it-IT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Gill Sans MT" panose="020B0502020104020203" pitchFamily="34" charset="0"/>
                        <a:ea typeface="+mn-ea"/>
                        <a:cs typeface="+mn-cs"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it-IT" sz="1800" b="0" i="0" dirty="0"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5​</a:t>
                      </a:r>
                      <a:endParaRPr lang="it-IT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6147288"/>
                  </a:ext>
                </a:extLst>
              </a:tr>
              <a:tr h="447540">
                <a:tc gridSpan="3">
                  <a:txBody>
                    <a:bodyPr/>
                    <a:lstStyle/>
                    <a:p>
                      <a:pPr algn="l" fontAlgn="base"/>
                      <a:r>
                        <a:rPr lang="fr-FR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IV.    Processus de conception et de fabrication​</a:t>
                      </a: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ase"/>
                      <a:endParaRPr lang="fr-FR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Gill Sans MT" panose="020B0502020104020203" pitchFamily="34" charset="0"/>
                        <a:ea typeface="+mn-ea"/>
                        <a:cs typeface="+mn-cs"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it-IT" sz="1800" b="0" i="0" dirty="0">
                          <a:solidFill>
                            <a:srgbClr val="000000"/>
                          </a:solidFill>
                          <a:effectLst/>
                          <a:latin typeface="Corbel"/>
                        </a:rPr>
                        <a:t>8​</a:t>
                      </a:r>
                      <a:endParaRPr lang="it-IT" sz="2000" b="0" i="0" dirty="0">
                        <a:solidFill>
                          <a:srgbClr val="000000"/>
                        </a:solidFill>
                        <a:effectLst/>
                        <a:latin typeface="Corbel"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326590"/>
                  </a:ext>
                </a:extLst>
              </a:tr>
              <a:tr h="484835">
                <a:tc gridSpan="3">
                  <a:txBody>
                    <a:bodyPr/>
                    <a:lstStyle/>
                    <a:p>
                      <a:pPr algn="l" fontAlgn="base"/>
                      <a:r>
                        <a:rPr lang="it-IT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V.     Diagramme de séquence​</a:t>
                      </a: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ase"/>
                      <a:endParaRPr lang="it-IT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Gill Sans MT" panose="020B0502020104020203" pitchFamily="34" charset="0"/>
                        <a:ea typeface="+mn-ea"/>
                        <a:cs typeface="+mn-cs"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it-IT" sz="1800" b="0" i="0" dirty="0">
                          <a:solidFill>
                            <a:srgbClr val="000000"/>
                          </a:solidFill>
                          <a:effectLst/>
                          <a:latin typeface="Corbel"/>
                        </a:rPr>
                        <a:t>9​</a:t>
                      </a:r>
                      <a:endParaRPr lang="it-IT" sz="2000" b="0" i="0" dirty="0">
                        <a:solidFill>
                          <a:srgbClr val="000000"/>
                        </a:solidFill>
                        <a:effectLst/>
                        <a:latin typeface="Corbel"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4472016"/>
                  </a:ext>
                </a:extLst>
              </a:tr>
              <a:tr h="578072">
                <a:tc gridSpan="2">
                  <a:txBody>
                    <a:bodyPr/>
                    <a:lstStyle/>
                    <a:p>
                      <a:pPr algn="l" fontAlgn="base"/>
                      <a:r>
                        <a:rPr lang="it-IT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VI.​</a:t>
                      </a: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ase"/>
                      <a:r>
                        <a:rPr lang="it-IT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​Conception Graphique</a:t>
                      </a:r>
                    </a:p>
                    <a:p>
                      <a:pPr algn="l" fontAlgn="base"/>
                      <a:r>
                        <a:rPr lang="it-IT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it-IT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​</a:t>
                      </a:r>
                      <a:r>
                        <a:rPr lang="it-IT" sz="2000" b="0" i="0" u="none" strike="noStrike" kern="1200" noProof="0" dirty="0" err="1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Diagramme</a:t>
                      </a:r>
                      <a:r>
                        <a:rPr lang="it-IT" sz="2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 de </a:t>
                      </a:r>
                      <a:r>
                        <a:rPr lang="it-IT" sz="2000" b="0" i="0" u="none" strike="noStrike" kern="1200" noProof="0" dirty="0" err="1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séquence</a:t>
                      </a:r>
                      <a:r>
                        <a:rPr lang="it-IT" sz="2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 </a:t>
                      </a:r>
                      <a:endParaRPr lang="it-IT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Gill Sans MT" panose="020B0502020104020203" pitchFamily="34" charset="0"/>
                        <a:ea typeface="+mn-ea"/>
                        <a:cs typeface="+mn-cs"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it-IT" sz="1800" b="0" i="0" dirty="0">
                          <a:solidFill>
                            <a:srgbClr val="000000"/>
                          </a:solidFill>
                          <a:effectLst/>
                          <a:latin typeface="Corbel"/>
                        </a:rPr>
                        <a:t>10​</a:t>
                      </a:r>
                      <a:endParaRPr lang="it-IT" sz="2000" b="0" i="0" dirty="0">
                        <a:solidFill>
                          <a:srgbClr val="000000"/>
                        </a:solidFill>
                        <a:effectLst/>
                        <a:latin typeface="Corbel"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3224755"/>
                  </a:ext>
                </a:extLst>
              </a:tr>
              <a:tr h="540777">
                <a:tc gridSpan="2">
                  <a:txBody>
                    <a:bodyPr/>
                    <a:lstStyle/>
                    <a:p>
                      <a:pPr algn="l" fontAlgn="base"/>
                      <a:r>
                        <a:rPr lang="it-IT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VII.​</a:t>
                      </a: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ase"/>
                      <a:r>
                        <a:rPr lang="it-IT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Connexion Breadboard</a:t>
                      </a: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it-IT" sz="2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Conception </a:t>
                      </a:r>
                      <a:r>
                        <a:rPr lang="it-IT" sz="2000" b="0" i="0" u="none" strike="noStrike" kern="1200" noProof="0" dirty="0" err="1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Graphique</a:t>
                      </a:r>
                      <a:r>
                        <a:rPr lang="it-IT" sz="2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 </a:t>
                      </a:r>
                      <a:endParaRPr lang="it-IT" sz="2000" b="0" i="0" u="none" strike="noStrike" kern="1200">
                        <a:solidFill>
                          <a:srgbClr val="000000"/>
                        </a:solidFill>
                        <a:effectLst/>
                        <a:latin typeface="Gill Sans MT" panose="020B0502020104020203" pitchFamily="34" charset="0"/>
                        <a:ea typeface="+mn-ea"/>
                        <a:cs typeface="+mn-cs"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it-IT" sz="1800" b="0" i="0" dirty="0"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11​</a:t>
                      </a:r>
                      <a:endParaRPr lang="it-IT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5376138"/>
                  </a:ext>
                </a:extLst>
              </a:tr>
              <a:tr h="50348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VIII.  </a:t>
                      </a: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ase"/>
                      <a:r>
                        <a:rPr lang="it-IT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+mn-ea"/>
                          <a:cs typeface="+mn-cs"/>
                        </a:rPr>
                        <a:t>Realisation</a:t>
                      </a: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base" latinLnBrk="0" hangingPunct="1">
                        <a:buNone/>
                      </a:pPr>
                      <a:r>
                        <a:rPr lang="it-IT" sz="2000" b="0" i="0" u="none" strike="noStrike" kern="1200" noProof="0" dirty="0" err="1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Realisation</a:t>
                      </a: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it-IT" sz="1800" b="0" i="0" dirty="0"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12​</a:t>
                      </a:r>
                      <a:endParaRPr lang="it-IT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1384099"/>
                  </a:ext>
                </a:extLst>
              </a:tr>
              <a:tr h="410244">
                <a:tc gridSpan="3">
                  <a:txBody>
                    <a:bodyPr/>
                    <a:lstStyle/>
                    <a:p>
                      <a:pPr marL="0" marR="0" indent="0" algn="l"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IX.      </a:t>
                      </a:r>
                      <a:r>
                        <a:rPr lang="it-IT" sz="2000" b="0" i="0" u="none" strike="noStrike" kern="1200" noProof="0" dirty="0" err="1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Cas</a:t>
                      </a:r>
                      <a:r>
                        <a:rPr lang="it-IT" sz="2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 de Posture </a:t>
                      </a:r>
                      <a:r>
                        <a:rPr lang="it-IT" sz="2000" b="0" i="0" u="none" strike="noStrike" kern="1200" noProof="0" dirty="0" err="1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Correcte</a:t>
                      </a:r>
                      <a:endParaRPr lang="en-US" sz="2000" b="0" i="0" u="none" strike="noStrike" kern="1200" noProof="0" dirty="0" err="1">
                        <a:solidFill>
                          <a:srgbClr val="000000"/>
                        </a:solidFill>
                        <a:effectLst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ase"/>
                      <a:endParaRPr lang="it-IT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Gill Sans MT" panose="020B0502020104020203" pitchFamily="34" charset="0"/>
                        <a:ea typeface="+mn-ea"/>
                        <a:cs typeface="+mn-cs"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it-IT" sz="1800" b="0" i="0" dirty="0">
                          <a:solidFill>
                            <a:srgbClr val="000000"/>
                          </a:solidFill>
                          <a:effectLst/>
                          <a:latin typeface="Corbel" panose="020B0503020204020204" pitchFamily="34" charset="0"/>
                        </a:rPr>
                        <a:t>13​</a:t>
                      </a:r>
                      <a:endParaRPr lang="it-IT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6003289"/>
                  </a:ext>
                </a:extLst>
              </a:tr>
              <a:tr h="428892">
                <a:tc gridSpan="3"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2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X.       </a:t>
                      </a:r>
                      <a:r>
                        <a:rPr lang="it-IT" sz="2000" b="0" i="0" u="none" strike="noStrike" kern="1200" noProof="0" dirty="0" err="1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Cas</a:t>
                      </a:r>
                      <a:r>
                        <a:rPr lang="it-IT" sz="2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 de Posture </a:t>
                      </a:r>
                      <a:r>
                        <a:rPr lang="it-IT" sz="2000" b="0" i="0" u="none" strike="noStrike" kern="1200" noProof="0" dirty="0" err="1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Incorrecte</a:t>
                      </a:r>
                      <a:endParaRPr lang="it-IT" sz="2000" b="0" i="0" u="none" strike="noStrike" kern="1200" dirty="0" err="1">
                        <a:solidFill>
                          <a:srgbClr val="000000"/>
                        </a:solidFill>
                        <a:effectLst/>
                        <a:latin typeface="Gill Sans MT"/>
                        <a:ea typeface="+mn-ea"/>
                        <a:cs typeface="+mn-cs"/>
                      </a:endParaRPr>
                    </a:p>
                  </a:txBody>
                  <a:tcPr marL="46436" marR="46436" marT="23218" marB="23218">
                    <a:lnL w="9838">
                      <a:solidFill>
                        <a:srgbClr val="FFFFFF"/>
                      </a:solidFill>
                    </a:lnL>
                    <a:lnR w="9838">
                      <a:solidFill>
                        <a:srgbClr val="FFFFFF"/>
                      </a:solidFill>
                    </a:lnR>
                    <a:lnT w="9838">
                      <a:solidFill>
                        <a:srgbClr val="FFFFFF"/>
                      </a:solidFill>
                    </a:lnT>
                    <a:lnB w="9838">
                      <a:solidFill>
                        <a:srgbClr val="FFFFFF"/>
                      </a:solidFill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it-IT" sz="1800" b="0" i="0" dirty="0">
                          <a:solidFill>
                            <a:srgbClr val="000000"/>
                          </a:solidFill>
                          <a:effectLst/>
                          <a:latin typeface="Corbel"/>
                        </a:rPr>
                        <a:t>14</a:t>
                      </a:r>
                    </a:p>
                  </a:txBody>
                  <a:tcPr marL="46436" marR="46436" marT="23218" marB="23218">
                    <a:lnL w="9838">
                      <a:solidFill>
                        <a:srgbClr val="FFFFFF"/>
                      </a:solidFill>
                    </a:lnL>
                    <a:lnR w="9838">
                      <a:solidFill>
                        <a:srgbClr val="FFFFFF"/>
                      </a:solidFill>
                    </a:lnR>
                    <a:lnT w="9838">
                      <a:solidFill>
                        <a:srgbClr val="FFFFFF"/>
                      </a:solidFill>
                    </a:lnT>
                    <a:lnB w="9838">
                      <a:solidFill>
                        <a:srgbClr val="FFFFFF"/>
                      </a:solidFill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8050046"/>
                  </a:ext>
                </a:extLst>
              </a:tr>
              <a:tr h="484835">
                <a:tc gridSpan="3">
                  <a:txBody>
                    <a:bodyPr/>
                    <a:lstStyle/>
                    <a:p>
                      <a:pPr algn="l" fontAlgn="auto"/>
                      <a:r>
                        <a:rPr lang="it-IT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Gill Sans MT"/>
                        </a:rPr>
                        <a:t>XI. </a:t>
                      </a:r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Gill Sans MT"/>
                        </a:rPr>
                        <a:t>      </a:t>
                      </a:r>
                      <a:r>
                        <a:rPr lang="it-IT" sz="2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Gill Sans MT"/>
                          <a:ea typeface="+mn-ea"/>
                          <a:cs typeface="+mn-cs"/>
                        </a:rPr>
                        <a:t>Conclusion</a:t>
                      </a: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auto"/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Gill Sans MT" panose="020B0502020104020203" pitchFamily="34" charset="0"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it-IT" sz="1800" b="0" i="0" dirty="0">
                          <a:solidFill>
                            <a:srgbClr val="000000"/>
                          </a:solidFill>
                          <a:effectLst/>
                          <a:latin typeface="Corbel"/>
                        </a:rPr>
                        <a:t>​15</a:t>
                      </a:r>
                      <a:endParaRPr lang="it-IT" sz="1800" b="0" i="0" dirty="0">
                        <a:solidFill>
                          <a:srgbClr val="00000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46436" marR="46436" marT="23218" marB="23218">
                    <a:lnL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839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602403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63" y="6122987"/>
            <a:ext cx="12187555" cy="12700"/>
          </a:xfrm>
          <a:custGeom>
            <a:avLst/>
            <a:gdLst/>
            <a:ahLst/>
            <a:cxnLst/>
            <a:rect l="l" t="t" r="r" b="b"/>
            <a:pathLst>
              <a:path w="12187555" h="12700">
                <a:moveTo>
                  <a:pt x="0" y="12700"/>
                </a:moveTo>
                <a:lnTo>
                  <a:pt x="12187236" y="12700"/>
                </a:lnTo>
                <a:lnTo>
                  <a:pt x="12187236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62150" y="1852676"/>
            <a:ext cx="9607550" cy="0"/>
          </a:xfrm>
          <a:custGeom>
            <a:avLst/>
            <a:gdLst/>
            <a:ahLst/>
            <a:cxnLst/>
            <a:rect l="l" t="t" r="r" b="b"/>
            <a:pathLst>
              <a:path w="9607550">
                <a:moveTo>
                  <a:pt x="0" y="0"/>
                </a:moveTo>
                <a:lnTo>
                  <a:pt x="9607423" y="0"/>
                </a:lnTo>
              </a:path>
            </a:pathLst>
          </a:custGeom>
          <a:ln w="31750">
            <a:solidFill>
              <a:srgbClr val="B71E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31619" y="684095"/>
            <a:ext cx="9136381" cy="6937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4683125" algn="l"/>
                <a:tab pos="5988685" algn="l"/>
              </a:tabLst>
            </a:pPr>
            <a:r>
              <a:rPr sz="4400" b="1" spc="5" dirty="0"/>
              <a:t>I.</a:t>
            </a:r>
            <a:r>
              <a:rPr sz="4400" b="1" spc="-40" dirty="0"/>
              <a:t> </a:t>
            </a:r>
            <a:r>
              <a:rPr sz="4400" b="1" spc="-5" dirty="0"/>
              <a:t>PROBLÉMATIQUE	</a:t>
            </a:r>
            <a:r>
              <a:rPr sz="4400" b="1" spc="25" dirty="0"/>
              <a:t>ET	</a:t>
            </a:r>
            <a:r>
              <a:rPr sz="4400" b="1" spc="-30" dirty="0"/>
              <a:t>MOTIVATION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531618" y="2070798"/>
            <a:ext cx="8602981" cy="378885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25"/>
              </a:spcBef>
              <a:buClr>
                <a:srgbClr val="B71E42"/>
              </a:buClr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sz="2400" spc="-10" dirty="0">
                <a:latin typeface="Times New Roman"/>
                <a:cs typeface="Times New Roman"/>
              </a:rPr>
              <a:t>La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posture</a:t>
            </a:r>
            <a:r>
              <a:rPr sz="2400" spc="-200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que</a:t>
            </a:r>
            <a:r>
              <a:rPr sz="2400" spc="-1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vous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adopté</a:t>
            </a:r>
            <a:r>
              <a:rPr sz="2400" spc="-200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Times New Roman"/>
                <a:cs typeface="Times New Roman"/>
              </a:rPr>
              <a:t>est-elle</a:t>
            </a:r>
            <a:r>
              <a:rPr sz="2400" spc="-200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Times New Roman"/>
                <a:cs typeface="Times New Roman"/>
              </a:rPr>
              <a:t>correcte</a:t>
            </a:r>
            <a:r>
              <a:rPr sz="2400" spc="-185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Times New Roman"/>
                <a:cs typeface="Times New Roman"/>
              </a:rPr>
              <a:t>?</a:t>
            </a:r>
            <a:endParaRPr sz="2400" dirty="0">
              <a:latin typeface="Times New Roman"/>
              <a:cs typeface="Times New Roman"/>
            </a:endParaRPr>
          </a:p>
          <a:p>
            <a:pPr marL="307975" indent="-295275">
              <a:lnSpc>
                <a:spcPct val="100000"/>
              </a:lnSpc>
              <a:spcBef>
                <a:spcPts val="1505"/>
              </a:spcBef>
              <a:buClr>
                <a:srgbClr val="B71E42"/>
              </a:buClr>
              <a:buFont typeface="Arial"/>
              <a:buChar char="•"/>
              <a:tabLst>
                <a:tab pos="307340" algn="l"/>
                <a:tab pos="307975" algn="l"/>
              </a:tabLst>
            </a:pPr>
            <a:r>
              <a:rPr sz="2400" spc="15" dirty="0">
                <a:latin typeface="Times New Roman"/>
                <a:cs typeface="Times New Roman"/>
              </a:rPr>
              <a:t>Quels</a:t>
            </a:r>
            <a:r>
              <a:rPr sz="2400" spc="-16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moyen</a:t>
            </a:r>
            <a:r>
              <a:rPr sz="2400" spc="60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utiliser</a:t>
            </a:r>
            <a:r>
              <a:rPr sz="2400" spc="-114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pour</a:t>
            </a:r>
            <a:r>
              <a:rPr sz="2400" spc="-20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faire</a:t>
            </a:r>
            <a:r>
              <a:rPr sz="2400" spc="100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Times New Roman"/>
                <a:cs typeface="Times New Roman"/>
              </a:rPr>
              <a:t>une</a:t>
            </a:r>
            <a:r>
              <a:rPr sz="2400" spc="-1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vérification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Times New Roman"/>
                <a:cs typeface="Times New Roman"/>
              </a:rPr>
              <a:t>?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lr>
                <a:srgbClr val="B71E42"/>
              </a:buClr>
              <a:buFont typeface="Arial"/>
              <a:buChar char="•"/>
            </a:pP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lr>
                <a:srgbClr val="B71E42"/>
              </a:buClr>
              <a:buFont typeface="Arial"/>
              <a:buChar char="•"/>
            </a:pPr>
            <a:endParaRPr sz="28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b="1" spc="-10" dirty="0">
                <a:latin typeface="Arial"/>
                <a:cs typeface="Arial"/>
              </a:rPr>
              <a:t>MOTIVATION:</a:t>
            </a:r>
            <a:endParaRPr sz="2400" dirty="0">
              <a:latin typeface="Arial"/>
              <a:cs typeface="Arial"/>
            </a:endParaRPr>
          </a:p>
          <a:p>
            <a:pPr marL="241300" indent="-228600">
              <a:lnSpc>
                <a:spcPct val="100000"/>
              </a:lnSpc>
              <a:spcBef>
                <a:spcPts val="1510"/>
              </a:spcBef>
              <a:buClr>
                <a:srgbClr val="B71E42"/>
              </a:buClr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sz="2400" spc="15" dirty="0">
                <a:latin typeface="Times New Roman"/>
                <a:cs typeface="Times New Roman"/>
              </a:rPr>
              <a:t>Moins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de</a:t>
            </a:r>
            <a:r>
              <a:rPr sz="2400" spc="-125" dirty="0">
                <a:latin typeface="Times New Roman"/>
                <a:cs typeface="Times New Roman"/>
              </a:rPr>
              <a:t> </a:t>
            </a:r>
            <a:r>
              <a:rPr sz="2400" spc="30" dirty="0">
                <a:latin typeface="Times New Roman"/>
                <a:cs typeface="Times New Roman"/>
              </a:rPr>
              <a:t>douleurs</a:t>
            </a:r>
            <a:r>
              <a:rPr sz="2400" spc="-240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Times New Roman"/>
                <a:cs typeface="Times New Roman"/>
              </a:rPr>
              <a:t>au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Times New Roman"/>
                <a:cs typeface="Times New Roman"/>
              </a:rPr>
              <a:t>dos,</a:t>
            </a:r>
            <a:endParaRPr sz="2400" dirty="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1430"/>
              </a:spcBef>
              <a:buClr>
                <a:srgbClr val="B71E42"/>
              </a:buClr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sz="2400" spc="10" dirty="0">
                <a:latin typeface="Times New Roman"/>
                <a:cs typeface="Times New Roman"/>
              </a:rPr>
              <a:t>Pas </a:t>
            </a:r>
            <a:r>
              <a:rPr sz="2400" spc="30" dirty="0">
                <a:latin typeface="Times New Roman"/>
                <a:cs typeface="Times New Roman"/>
              </a:rPr>
              <a:t>de </a:t>
            </a:r>
            <a:r>
              <a:rPr sz="2400" spc="5" dirty="0">
                <a:latin typeface="Times New Roman"/>
                <a:cs typeface="Times New Roman"/>
              </a:rPr>
              <a:t>déformation</a:t>
            </a:r>
            <a:r>
              <a:rPr sz="2400" spc="-275" dirty="0">
                <a:latin typeface="Times New Roman"/>
                <a:cs typeface="Times New Roman"/>
              </a:rPr>
              <a:t> </a:t>
            </a:r>
            <a:r>
              <a:rPr sz="2400" spc="20" dirty="0">
                <a:latin typeface="Times New Roman"/>
                <a:cs typeface="Times New Roman"/>
              </a:rPr>
              <a:t>corporelle</a:t>
            </a:r>
            <a:endParaRPr sz="2400" dirty="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1505"/>
              </a:spcBef>
              <a:buClr>
                <a:srgbClr val="B71E42"/>
              </a:buClr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sz="2400" spc="-10" dirty="0">
                <a:latin typeface="Times New Roman"/>
                <a:cs typeface="Times New Roman"/>
              </a:rPr>
              <a:t>Le </a:t>
            </a:r>
            <a:r>
              <a:rPr sz="2400" dirty="0">
                <a:latin typeface="Times New Roman"/>
                <a:cs typeface="Times New Roman"/>
              </a:rPr>
              <a:t>bienfaits </a:t>
            </a:r>
            <a:r>
              <a:rPr sz="2400" spc="15" dirty="0">
                <a:latin typeface="Times New Roman"/>
                <a:cs typeface="Times New Roman"/>
              </a:rPr>
              <a:t>d'une </a:t>
            </a:r>
            <a:r>
              <a:rPr sz="2400" spc="40" dirty="0">
                <a:latin typeface="Times New Roman"/>
                <a:cs typeface="Times New Roman"/>
              </a:rPr>
              <a:t>bonne</a:t>
            </a:r>
            <a:r>
              <a:rPr sz="2400" spc="-400" dirty="0">
                <a:latin typeface="Times New Roman"/>
                <a:cs typeface="Times New Roman"/>
              </a:rPr>
              <a:t> </a:t>
            </a:r>
            <a:r>
              <a:rPr sz="2400" spc="25" dirty="0">
                <a:latin typeface="Times New Roman"/>
                <a:cs typeface="Times New Roman"/>
              </a:rPr>
              <a:t>posture</a:t>
            </a:r>
            <a:endParaRPr sz="2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63" y="6122987"/>
            <a:ext cx="12187555" cy="12700"/>
          </a:xfrm>
          <a:custGeom>
            <a:avLst/>
            <a:gdLst/>
            <a:ahLst/>
            <a:cxnLst/>
            <a:rect l="l" t="t" r="r" b="b"/>
            <a:pathLst>
              <a:path w="12187555" h="12700">
                <a:moveTo>
                  <a:pt x="0" y="12700"/>
                </a:moveTo>
                <a:lnTo>
                  <a:pt x="12187236" y="12700"/>
                </a:lnTo>
                <a:lnTo>
                  <a:pt x="12187236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62150" y="1852676"/>
            <a:ext cx="9607550" cy="0"/>
          </a:xfrm>
          <a:custGeom>
            <a:avLst/>
            <a:gdLst/>
            <a:ahLst/>
            <a:cxnLst/>
            <a:rect l="l" t="t" r="r" b="b"/>
            <a:pathLst>
              <a:path w="9607550">
                <a:moveTo>
                  <a:pt x="0" y="0"/>
                </a:moveTo>
                <a:lnTo>
                  <a:pt x="9607423" y="0"/>
                </a:lnTo>
              </a:path>
            </a:pathLst>
          </a:custGeom>
          <a:ln w="31750">
            <a:solidFill>
              <a:srgbClr val="B71E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31618" y="653318"/>
            <a:ext cx="9386547" cy="75533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4800" b="1" spc="5" dirty="0"/>
              <a:t>II.</a:t>
            </a:r>
            <a:r>
              <a:rPr sz="4800" b="1" spc="-130" dirty="0"/>
              <a:t> </a:t>
            </a:r>
            <a:r>
              <a:rPr sz="4800" b="1" spc="20" dirty="0"/>
              <a:t>OBJECTIF</a:t>
            </a:r>
            <a:endParaRPr lang="it-IT"/>
          </a:p>
        </p:txBody>
      </p:sp>
      <p:sp>
        <p:nvSpPr>
          <p:cNvPr id="5" name="object 5"/>
          <p:cNvSpPr txBox="1"/>
          <p:nvPr/>
        </p:nvSpPr>
        <p:spPr>
          <a:xfrm>
            <a:off x="1219200" y="2632637"/>
            <a:ext cx="5867400" cy="249267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41300" indent="-228600">
              <a:lnSpc>
                <a:spcPct val="200000"/>
              </a:lnSpc>
              <a:spcBef>
                <a:spcPts val="125"/>
              </a:spcBef>
              <a:buClr>
                <a:srgbClr val="B71E42"/>
              </a:buClr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sz="2400" spc="10" dirty="0" err="1">
                <a:latin typeface="Gill Sans MT"/>
                <a:cs typeface="Gill Sans MT"/>
              </a:rPr>
              <a:t>Vérifier</a:t>
            </a:r>
            <a:r>
              <a:rPr sz="2400" spc="-170" dirty="0">
                <a:latin typeface="Gill Sans MT"/>
                <a:cs typeface="Gill Sans MT"/>
              </a:rPr>
              <a:t> </a:t>
            </a:r>
            <a:r>
              <a:rPr sz="2400" spc="35" dirty="0">
                <a:latin typeface="Gill Sans MT"/>
                <a:cs typeface="Gill Sans MT"/>
              </a:rPr>
              <a:t>un</a:t>
            </a:r>
            <a:r>
              <a:rPr sz="2400" spc="-110" dirty="0">
                <a:latin typeface="Gill Sans MT"/>
                <a:cs typeface="Gill Sans MT"/>
              </a:rPr>
              <a:t> </a:t>
            </a:r>
            <a:r>
              <a:rPr sz="2400" spc="10" dirty="0">
                <a:latin typeface="Gill Sans MT"/>
                <a:cs typeface="Gill Sans MT"/>
              </a:rPr>
              <a:t>éventuel</a:t>
            </a:r>
            <a:r>
              <a:rPr sz="2400" spc="-110" dirty="0">
                <a:latin typeface="Gill Sans MT"/>
                <a:cs typeface="Gill Sans MT"/>
              </a:rPr>
              <a:t> </a:t>
            </a:r>
            <a:r>
              <a:rPr sz="2400" spc="15" dirty="0">
                <a:latin typeface="Gill Sans MT"/>
                <a:cs typeface="Gill Sans MT"/>
              </a:rPr>
              <a:t>problème</a:t>
            </a:r>
            <a:r>
              <a:rPr sz="2400" spc="-190" dirty="0">
                <a:latin typeface="Gill Sans MT"/>
                <a:cs typeface="Gill Sans MT"/>
              </a:rPr>
              <a:t> </a:t>
            </a:r>
            <a:r>
              <a:rPr sz="2400" spc="20" dirty="0">
                <a:latin typeface="Gill Sans MT"/>
                <a:cs typeface="Gill Sans MT"/>
              </a:rPr>
              <a:t>de</a:t>
            </a:r>
            <a:r>
              <a:rPr sz="2400" spc="-110" dirty="0">
                <a:latin typeface="Gill Sans MT"/>
                <a:cs typeface="Gill Sans MT"/>
              </a:rPr>
              <a:t> </a:t>
            </a:r>
            <a:r>
              <a:rPr sz="2400" spc="10" dirty="0">
                <a:latin typeface="Gill Sans MT"/>
                <a:cs typeface="Gill Sans MT"/>
              </a:rPr>
              <a:t>posture</a:t>
            </a:r>
            <a:endParaRPr sz="2400" dirty="0">
              <a:latin typeface="Gill Sans MT"/>
              <a:cs typeface="Gill Sans MT"/>
            </a:endParaRPr>
          </a:p>
          <a:p>
            <a:pPr marL="241300" indent="-228600">
              <a:lnSpc>
                <a:spcPct val="200000"/>
              </a:lnSpc>
              <a:spcBef>
                <a:spcPts val="1505"/>
              </a:spcBef>
              <a:buClr>
                <a:srgbClr val="B71E42"/>
              </a:buClr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sz="2400" spc="10" dirty="0">
                <a:latin typeface="Gill Sans MT"/>
                <a:cs typeface="Gill Sans MT"/>
              </a:rPr>
              <a:t>Faire </a:t>
            </a:r>
            <a:r>
              <a:rPr sz="2400" spc="35" dirty="0">
                <a:latin typeface="Gill Sans MT"/>
                <a:cs typeface="Gill Sans MT"/>
              </a:rPr>
              <a:t>une</a:t>
            </a:r>
            <a:r>
              <a:rPr sz="2400" spc="-220" dirty="0">
                <a:latin typeface="Gill Sans MT"/>
                <a:cs typeface="Gill Sans MT"/>
              </a:rPr>
              <a:t> </a:t>
            </a:r>
            <a:r>
              <a:rPr sz="2400" spc="5" dirty="0">
                <a:latin typeface="Gill Sans MT"/>
                <a:cs typeface="Gill Sans MT"/>
              </a:rPr>
              <a:t>auto-consultation</a:t>
            </a:r>
            <a:endParaRPr sz="2400" dirty="0">
              <a:latin typeface="Gill Sans MT"/>
              <a:cs typeface="Gill Sans MT"/>
            </a:endParaRPr>
          </a:p>
          <a:p>
            <a:pPr marL="241300" indent="-228600">
              <a:lnSpc>
                <a:spcPct val="200000"/>
              </a:lnSpc>
              <a:spcBef>
                <a:spcPts val="1430"/>
              </a:spcBef>
              <a:buClr>
                <a:srgbClr val="B71E42"/>
              </a:buClr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sz="2400" spc="15" dirty="0">
                <a:latin typeface="Gill Sans MT"/>
                <a:cs typeface="Gill Sans MT"/>
              </a:rPr>
              <a:t>Obtenir</a:t>
            </a:r>
            <a:r>
              <a:rPr sz="2400" spc="-160" dirty="0">
                <a:latin typeface="Gill Sans MT"/>
                <a:cs typeface="Gill Sans MT"/>
              </a:rPr>
              <a:t> </a:t>
            </a:r>
            <a:r>
              <a:rPr sz="2400" spc="15" dirty="0">
                <a:latin typeface="Gill Sans MT"/>
                <a:cs typeface="Gill Sans MT"/>
              </a:rPr>
              <a:t>des</a:t>
            </a:r>
            <a:r>
              <a:rPr sz="2400" spc="-60" dirty="0">
                <a:latin typeface="Gill Sans MT"/>
                <a:cs typeface="Gill Sans MT"/>
              </a:rPr>
              <a:t> </a:t>
            </a:r>
            <a:r>
              <a:rPr sz="2400" spc="15" dirty="0">
                <a:latin typeface="Gill Sans MT"/>
                <a:cs typeface="Gill Sans MT"/>
              </a:rPr>
              <a:t>résultats</a:t>
            </a:r>
            <a:r>
              <a:rPr sz="2400" spc="-135" dirty="0">
                <a:latin typeface="Gill Sans MT"/>
                <a:cs typeface="Gill Sans MT"/>
              </a:rPr>
              <a:t> </a:t>
            </a:r>
            <a:r>
              <a:rPr sz="2400" spc="10" dirty="0">
                <a:latin typeface="Gill Sans MT"/>
                <a:cs typeface="Gill Sans MT"/>
              </a:rPr>
              <a:t>en</a:t>
            </a:r>
            <a:r>
              <a:rPr sz="2400" spc="-75" dirty="0">
                <a:latin typeface="Gill Sans MT"/>
                <a:cs typeface="Gill Sans MT"/>
              </a:rPr>
              <a:t> </a:t>
            </a:r>
            <a:r>
              <a:rPr sz="2400" spc="20" dirty="0">
                <a:latin typeface="Gill Sans MT"/>
                <a:cs typeface="Gill Sans MT"/>
              </a:rPr>
              <a:t>temps</a:t>
            </a:r>
            <a:r>
              <a:rPr sz="2400" spc="-135" dirty="0">
                <a:latin typeface="Gill Sans MT"/>
                <a:cs typeface="Gill Sans MT"/>
              </a:rPr>
              <a:t> </a:t>
            </a:r>
            <a:r>
              <a:rPr lang="fr-FR" sz="2400" spc="5" dirty="0">
                <a:latin typeface="Gill Sans MT"/>
                <a:cs typeface="Gill Sans MT"/>
              </a:rPr>
              <a:t>réel</a:t>
            </a:r>
            <a:endParaRPr lang="fr-FR" sz="2400" dirty="0">
              <a:latin typeface="Gill Sans MT"/>
              <a:cs typeface="Gill Sans MT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086600" y="2645884"/>
            <a:ext cx="6505575" cy="25622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63" y="6122987"/>
            <a:ext cx="12187555" cy="12700"/>
          </a:xfrm>
          <a:custGeom>
            <a:avLst/>
            <a:gdLst/>
            <a:ahLst/>
            <a:cxnLst/>
            <a:rect l="l" t="t" r="r" b="b"/>
            <a:pathLst>
              <a:path w="12187555" h="12700">
                <a:moveTo>
                  <a:pt x="0" y="12700"/>
                </a:moveTo>
                <a:lnTo>
                  <a:pt x="12187236" y="12700"/>
                </a:lnTo>
                <a:lnTo>
                  <a:pt x="12187236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62150" y="1852676"/>
            <a:ext cx="9607550" cy="0"/>
          </a:xfrm>
          <a:custGeom>
            <a:avLst/>
            <a:gdLst/>
            <a:ahLst/>
            <a:cxnLst/>
            <a:rect l="l" t="t" r="r" b="b"/>
            <a:pathLst>
              <a:path w="9607550">
                <a:moveTo>
                  <a:pt x="0" y="0"/>
                </a:moveTo>
                <a:lnTo>
                  <a:pt x="9607423" y="0"/>
                </a:lnTo>
              </a:path>
            </a:pathLst>
          </a:custGeom>
          <a:ln w="31750">
            <a:solidFill>
              <a:srgbClr val="B71E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31618" y="684095"/>
            <a:ext cx="6012181" cy="6937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5" dirty="0"/>
              <a:t>III. </a:t>
            </a:r>
            <a:r>
              <a:rPr sz="4400" spc="-80" dirty="0"/>
              <a:t>ÉTAT </a:t>
            </a:r>
            <a:r>
              <a:rPr sz="4400" spc="15" dirty="0"/>
              <a:t>DE</a:t>
            </a:r>
            <a:r>
              <a:rPr sz="4400" spc="-254" dirty="0"/>
              <a:t> </a:t>
            </a:r>
            <a:r>
              <a:rPr sz="4400" spc="-20" dirty="0"/>
              <a:t>L’ART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560349" y="1949194"/>
            <a:ext cx="9509351" cy="130638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843915" indent="-228600">
              <a:lnSpc>
                <a:spcPct val="118900"/>
              </a:lnSpc>
              <a:spcBef>
                <a:spcPts val="95"/>
              </a:spcBef>
            </a:pPr>
            <a:r>
              <a:rPr sz="2000" b="1" u="sng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- </a:t>
            </a:r>
            <a:r>
              <a:rPr sz="2000" b="1" u="sng" spc="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</a:t>
            </a:r>
            <a:r>
              <a:rPr sz="2000" b="1" u="sng" spc="30" dirty="0">
                <a:uFill>
                  <a:solidFill>
                    <a:srgbClr val="000000"/>
                  </a:solidFill>
                </a:uFill>
                <a:latin typeface="Arial"/>
                <a:cs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unvi</a:t>
            </a:r>
            <a:r>
              <a:rPr sz="2000" b="1" u="sng" spc="-200" dirty="0">
                <a:latin typeface="Arial"/>
                <a:cs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b="1" u="sng" dirty="0">
                <a:solidFill>
                  <a:srgbClr val="FF0000"/>
                </a:solidFill>
                <a:latin typeface="Arial"/>
                <a:cs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</a:t>
            </a:r>
            <a:r>
              <a:rPr sz="1600" b="1" u="sng" dirty="0">
                <a:solidFill>
                  <a:srgbClr val="FF0000"/>
                </a:solidFill>
                <a:uFill>
                  <a:solidFill>
                    <a:srgbClr val="F92B5C"/>
                  </a:solidFill>
                </a:uFill>
                <a:latin typeface="Arial"/>
                <a:cs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www.watchgeneration.fr/sport/2018/07/runvi-des-semelles-plus-  </a:t>
            </a:r>
            <a:r>
              <a:rPr sz="1600" b="1" u="sng" spc="5" dirty="0">
                <a:solidFill>
                  <a:srgbClr val="FF0000"/>
                </a:solidFill>
                <a:uFill>
                  <a:solidFill>
                    <a:srgbClr val="F92B5C"/>
                  </a:solidFill>
                </a:uFill>
                <a:latin typeface="Arial"/>
                <a:cs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intelligentes-que-la-moyenne-7752</a:t>
            </a:r>
            <a:r>
              <a:rPr u="sng" spc="5" dirty="0">
                <a:solidFill>
                  <a:srgbClr val="FF0000"/>
                </a:solidFill>
                <a:latin typeface="Arial"/>
                <a:cs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</a:t>
            </a:r>
            <a:endParaRPr u="sng" dirty="0">
              <a:solidFill>
                <a:srgbClr val="FF0000"/>
              </a:solidFill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505"/>
              </a:spcBef>
            </a:pPr>
            <a:r>
              <a:rPr sz="2400" u="sng" spc="-10" dirty="0">
                <a:latin typeface="Arial"/>
                <a:cs typeface="Arial"/>
              </a:rPr>
              <a:t>Prix </a:t>
            </a:r>
            <a:r>
              <a:rPr sz="2400" u="sng" spc="5" dirty="0">
                <a:latin typeface="Arial"/>
                <a:cs typeface="Arial"/>
              </a:rPr>
              <a:t>: </a:t>
            </a:r>
            <a:r>
              <a:rPr sz="2400" u="sng" spc="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199</a:t>
            </a:r>
            <a:r>
              <a:rPr sz="2400" u="sng" spc="-1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400" u="sng" spc="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€</a:t>
            </a:r>
            <a:endParaRPr sz="2400" u="sng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657350" y="2971800"/>
            <a:ext cx="7315200" cy="26098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62150" y="1852676"/>
            <a:ext cx="9607550" cy="0"/>
          </a:xfrm>
          <a:custGeom>
            <a:avLst/>
            <a:gdLst/>
            <a:ahLst/>
            <a:cxnLst/>
            <a:rect l="l" t="t" r="r" b="b"/>
            <a:pathLst>
              <a:path w="9607550">
                <a:moveTo>
                  <a:pt x="0" y="0"/>
                </a:moveTo>
                <a:lnTo>
                  <a:pt x="9607423" y="0"/>
                </a:lnTo>
              </a:path>
            </a:pathLst>
          </a:custGeom>
          <a:ln w="31750">
            <a:solidFill>
              <a:srgbClr val="B71E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71600" y="945804"/>
            <a:ext cx="9898381" cy="813492"/>
          </a:xfrm>
          <a:prstGeom prst="rect">
            <a:avLst/>
          </a:prstGeom>
        </p:spPr>
        <p:txBody>
          <a:bodyPr vert="horz" wrap="square" lIns="0" tIns="49530" rIns="0" bIns="0" rtlCol="0" anchor="t">
            <a:spAutoFit/>
          </a:bodyPr>
          <a:lstStyle/>
          <a:p>
            <a:pPr marL="298450" marR="5080" indent="-285750">
              <a:lnSpc>
                <a:spcPct val="89100"/>
              </a:lnSpc>
              <a:spcBef>
                <a:spcPts val="390"/>
              </a:spcBef>
              <a:buFont typeface="Arial"/>
              <a:buChar char="•"/>
              <a:tabLst>
                <a:tab pos="297815" algn="l"/>
                <a:tab pos="298450" algn="l"/>
              </a:tabLst>
            </a:pPr>
            <a:r>
              <a:rPr sz="2400" b="1" u="heavy" spc="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W-INSHOE </a:t>
            </a:r>
            <a:r>
              <a:rPr sz="2400" b="1" u="heavy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EASY</a:t>
            </a:r>
            <a:r>
              <a:rPr lang="it-IT" sz="2400" b="1" u="heavy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 </a:t>
            </a:r>
            <a:r>
              <a:rPr sz="2400" b="1" spc="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(</a:t>
            </a:r>
            <a:r>
              <a:rPr sz="1400" b="1" u="heavy" dirty="0">
                <a:solidFill>
                  <a:srgbClr val="FF0000"/>
                </a:solidFill>
                <a:uFill>
                  <a:solidFill>
                    <a:srgbClr val="F92B5C"/>
                  </a:solidFill>
                </a:uFill>
                <a:latin typeface="Arial"/>
                <a:cs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HTTPS://WWW.MEDICAPTEURS.COM/PRODUITS/WINSHOE-EASY</a:t>
            </a:r>
            <a:r>
              <a:rPr sz="1600" u="heavy" dirty="0">
                <a:solidFill>
                  <a:srgbClr val="FF0000"/>
                </a:solidFill>
                <a:uFill>
                  <a:solidFill>
                    <a:srgbClr val="F92B5C"/>
                  </a:solidFill>
                </a:uFill>
                <a:latin typeface="Arial"/>
                <a:cs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dirty="0">
                <a:latin typeface="Arial"/>
                <a:cs typeface="Arial"/>
              </a:rPr>
              <a:t>)</a:t>
            </a:r>
            <a:r>
              <a:rPr lang="it-IT" sz="1600" dirty="0">
                <a:solidFill>
                  <a:srgbClr val="FF0000"/>
                </a:solidFill>
                <a:latin typeface="Arial"/>
                <a:cs typeface="Arial"/>
              </a:rPr>
              <a:t>  </a:t>
            </a:r>
            <a:endParaRPr lang="it-IT" sz="200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98450" marR="5080" indent="-285750">
              <a:lnSpc>
                <a:spcPct val="89100"/>
              </a:lnSpc>
              <a:spcBef>
                <a:spcPts val="390"/>
              </a:spcBef>
              <a:buFont typeface="Arial"/>
              <a:buChar char="•"/>
              <a:tabLst>
                <a:tab pos="297815" algn="l"/>
                <a:tab pos="298450" algn="l"/>
              </a:tabLst>
            </a:pPr>
            <a:r>
              <a:rPr sz="2800" b="1" spc="-5" dirty="0">
                <a:latin typeface="Arial"/>
                <a:cs typeface="Arial"/>
              </a:rPr>
              <a:t>PRIX:</a:t>
            </a:r>
            <a:r>
              <a:rPr sz="2800" b="1" dirty="0">
                <a:latin typeface="Arial"/>
                <a:cs typeface="Arial"/>
              </a:rPr>
              <a:t> </a:t>
            </a:r>
            <a:r>
              <a:rPr sz="2800" b="1" spc="15" dirty="0">
                <a:latin typeface="Arial"/>
                <a:cs typeface="Arial"/>
              </a:rPr>
              <a:t>150</a:t>
            </a:r>
            <a:endParaRPr sz="2800" b="1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57325" y="2057400"/>
            <a:ext cx="5857875" cy="34480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7800" y="2038350"/>
            <a:ext cx="9601200" cy="2971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49450" y="800798"/>
            <a:ext cx="9632950" cy="1053465"/>
          </a:xfrm>
          <a:prstGeom prst="rect">
            <a:avLst/>
          </a:prstGeom>
        </p:spPr>
        <p:txBody>
          <a:bodyPr vert="horz" wrap="square" lIns="0" tIns="15875" rIns="0" bIns="0" rtlCol="0" anchor="t">
            <a:spAutoFit/>
          </a:bodyPr>
          <a:lstStyle/>
          <a:p>
            <a:pPr marL="380365" indent="-286385">
              <a:lnSpc>
                <a:spcPts val="2455"/>
              </a:lnSpc>
              <a:spcBef>
                <a:spcPts val="125"/>
              </a:spcBef>
              <a:buFont typeface="Arial"/>
              <a:buChar char="•"/>
              <a:tabLst>
                <a:tab pos="380365" algn="l"/>
                <a:tab pos="381000" algn="l"/>
              </a:tabLst>
            </a:pPr>
            <a:r>
              <a:rPr sz="2150" b="1" u="heavy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WIN-POD</a:t>
            </a:r>
            <a:r>
              <a:rPr sz="2150" b="1" u="heavy" spc="1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150" b="1" u="heavy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WIFI</a:t>
            </a:r>
            <a:endParaRPr sz="2150">
              <a:latin typeface="Arial"/>
              <a:cs typeface="Arial"/>
            </a:endParaRPr>
          </a:p>
          <a:p>
            <a:pPr marL="380365">
              <a:lnSpc>
                <a:spcPts val="2290"/>
              </a:lnSpc>
            </a:pPr>
            <a:r>
              <a:rPr sz="2400" b="1" u="heavy" spc="20" dirty="0">
                <a:uFill>
                  <a:solidFill>
                    <a:srgbClr val="F92B5C"/>
                  </a:solidFill>
                </a:uFill>
                <a:latin typeface="Arial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</a:t>
            </a:r>
            <a:r>
              <a:rPr sz="2000" u="heavy" spc="20" dirty="0">
                <a:solidFill>
                  <a:srgbClr val="F92B5C"/>
                </a:solidFill>
                <a:uFill>
                  <a:solidFill>
                    <a:srgbClr val="F92B5C"/>
                  </a:solidFill>
                </a:uFill>
                <a:latin typeface="Arial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HTTPS://WWW.MEDICAPTEURS.COM/PRODUITS/</a:t>
            </a:r>
            <a:r>
              <a:rPr u="heavy" spc="20" dirty="0">
                <a:solidFill>
                  <a:srgbClr val="F92B5C"/>
                </a:solidFill>
                <a:uFill>
                  <a:solidFill>
                    <a:srgbClr val="F92B5C"/>
                  </a:solidFill>
                </a:uFill>
                <a:latin typeface="Arial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WINPOD</a:t>
            </a:r>
            <a:r>
              <a:rPr sz="2000" u="heavy" spc="20" dirty="0">
                <a:solidFill>
                  <a:srgbClr val="F92B5C"/>
                </a:solidFill>
                <a:uFill>
                  <a:solidFill>
                    <a:srgbClr val="F92B5C"/>
                  </a:solidFill>
                </a:uFill>
                <a:latin typeface="Arial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sz="2000" u="heavy" spc="195" dirty="0">
                <a:solidFill>
                  <a:srgbClr val="F92B5C"/>
                </a:solidFill>
                <a:uFill>
                  <a:solidFill>
                    <a:srgbClr val="F92B5C"/>
                  </a:solidFill>
                </a:uFill>
                <a:latin typeface="Arial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2000" b="1" u="heavy" spc="5" dirty="0">
                <a:uFill>
                  <a:solidFill>
                    <a:srgbClr val="F92B5C"/>
                  </a:solidFill>
                </a:uFill>
                <a:latin typeface="Arial"/>
                <a:cs typeface="Arial"/>
              </a:rPr>
              <a:t>)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ts val="3315"/>
              </a:lnSpc>
              <a:tabLst>
                <a:tab pos="399415" algn="l"/>
                <a:tab pos="9619615" algn="l"/>
              </a:tabLst>
            </a:pPr>
            <a:r>
              <a:rPr sz="2900" u="heavy" spc="5" dirty="0">
                <a:uFill>
                  <a:solidFill>
                    <a:srgbClr val="B71E42"/>
                  </a:solidFill>
                </a:uFill>
                <a:latin typeface="Gill Sans MT"/>
                <a:cs typeface="Gill Sans MT"/>
              </a:rPr>
              <a:t> 	</a:t>
            </a:r>
            <a:r>
              <a:rPr sz="2900" u="heavy" spc="25" dirty="0">
                <a:uFill>
                  <a:solidFill>
                    <a:srgbClr val="B71E42"/>
                  </a:solidFill>
                </a:uFill>
                <a:latin typeface="Gill Sans MT"/>
                <a:cs typeface="Gill Sans MT"/>
              </a:rPr>
              <a:t>PRIX:</a:t>
            </a:r>
            <a:r>
              <a:rPr sz="2900" u="heavy" spc="-520" dirty="0">
                <a:uFill>
                  <a:solidFill>
                    <a:srgbClr val="B71E42"/>
                  </a:solidFill>
                </a:uFill>
                <a:latin typeface="Gill Sans MT"/>
                <a:cs typeface="Gill Sans MT"/>
              </a:rPr>
              <a:t> </a:t>
            </a:r>
            <a:r>
              <a:rPr sz="2900" u="heavy" spc="-60" dirty="0">
                <a:uFill>
                  <a:solidFill>
                    <a:srgbClr val="B71E42"/>
                  </a:solidFill>
                </a:uFill>
                <a:latin typeface="Gill Sans MT"/>
                <a:cs typeface="Gill Sans MT"/>
              </a:rPr>
              <a:t>PAS </a:t>
            </a:r>
            <a:r>
              <a:rPr sz="2900" u="heavy" spc="10" dirty="0">
                <a:uFill>
                  <a:solidFill>
                    <a:srgbClr val="B71E42"/>
                  </a:solidFill>
                </a:uFill>
                <a:latin typeface="Gill Sans MT"/>
                <a:cs typeface="Gill Sans MT"/>
              </a:rPr>
              <a:t>DISPONIBLE	</a:t>
            </a:r>
            <a:endParaRPr sz="2900">
              <a:latin typeface="Gill Sans MT"/>
              <a:cs typeface="Gill Sans M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63" y="6122987"/>
            <a:ext cx="12187555" cy="12700"/>
          </a:xfrm>
          <a:custGeom>
            <a:avLst/>
            <a:gdLst/>
            <a:ahLst/>
            <a:cxnLst/>
            <a:rect l="l" t="t" r="r" b="b"/>
            <a:pathLst>
              <a:path w="12187555" h="12700">
                <a:moveTo>
                  <a:pt x="0" y="12700"/>
                </a:moveTo>
                <a:lnTo>
                  <a:pt x="12187236" y="12700"/>
                </a:lnTo>
                <a:lnTo>
                  <a:pt x="12187236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303999" y="1694525"/>
            <a:ext cx="9607550" cy="0"/>
          </a:xfrm>
          <a:custGeom>
            <a:avLst/>
            <a:gdLst/>
            <a:ahLst/>
            <a:cxnLst/>
            <a:rect l="l" t="t" r="r" b="b"/>
            <a:pathLst>
              <a:path w="9607550">
                <a:moveTo>
                  <a:pt x="0" y="0"/>
                </a:moveTo>
                <a:lnTo>
                  <a:pt x="9607423" y="0"/>
                </a:lnTo>
              </a:path>
            </a:pathLst>
          </a:custGeom>
          <a:ln w="31750">
            <a:solidFill>
              <a:srgbClr val="B71E4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94434" y="564320"/>
            <a:ext cx="10387966" cy="853311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 algn="ctr">
              <a:lnSpc>
                <a:spcPts val="3000"/>
              </a:lnSpc>
              <a:spcBef>
                <a:spcPts val="480"/>
              </a:spcBef>
            </a:pPr>
            <a:r>
              <a:rPr b="1" spc="-90" dirty="0"/>
              <a:t>IV. </a:t>
            </a:r>
            <a:r>
              <a:rPr b="1" spc="30" dirty="0"/>
              <a:t>PROCESSUS </a:t>
            </a:r>
            <a:r>
              <a:rPr b="1" spc="25" dirty="0"/>
              <a:t>DE </a:t>
            </a:r>
            <a:r>
              <a:rPr b="1" spc="20" dirty="0"/>
              <a:t>CONCEPTION</a:t>
            </a:r>
            <a:br>
              <a:rPr lang="it-IT" b="1" spc="20" dirty="0"/>
            </a:br>
            <a:r>
              <a:rPr lang="it-IT" b="1" spc="20" dirty="0"/>
              <a:t> </a:t>
            </a:r>
            <a:r>
              <a:rPr b="1" spc="25" dirty="0"/>
              <a:t>ET DE</a:t>
            </a:r>
            <a:r>
              <a:rPr lang="it-IT" b="1" spc="25" dirty="0"/>
              <a:t> </a:t>
            </a:r>
            <a:r>
              <a:rPr b="1" spc="25" dirty="0"/>
              <a:t> </a:t>
            </a:r>
            <a:r>
              <a:rPr b="1" spc="-25" dirty="0"/>
              <a:t>FABRICATION</a:t>
            </a:r>
            <a:endParaRPr lang="it-IT" b="1" dirty="0"/>
          </a:p>
        </p:txBody>
      </p:sp>
      <p:sp>
        <p:nvSpPr>
          <p:cNvPr id="5" name="object 5"/>
          <p:cNvSpPr txBox="1"/>
          <p:nvPr/>
        </p:nvSpPr>
        <p:spPr>
          <a:xfrm>
            <a:off x="125963" y="1606303"/>
            <a:ext cx="3433038" cy="1520288"/>
          </a:xfrm>
          <a:prstGeom prst="rect">
            <a:avLst/>
          </a:prstGeom>
        </p:spPr>
        <p:txBody>
          <a:bodyPr vert="horz" wrap="square" lIns="0" tIns="164465" rIns="0" bIns="0" rtlCol="0" anchor="t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1295"/>
              </a:spcBef>
              <a:buClr>
                <a:srgbClr val="B71E42"/>
              </a:buClr>
              <a:buFont typeface="Arial"/>
              <a:buChar char="•"/>
              <a:tabLst>
                <a:tab pos="241300" algn="l"/>
                <a:tab pos="241935" algn="l"/>
              </a:tabLst>
            </a:pPr>
            <a:r>
              <a:rPr sz="2800" b="1" spc="-10" dirty="0">
                <a:latin typeface="Arial"/>
                <a:cs typeface="Arial"/>
              </a:rPr>
              <a:t>A.</a:t>
            </a:r>
            <a:r>
              <a:rPr sz="2800" b="1" dirty="0">
                <a:latin typeface="Arial"/>
                <a:cs typeface="Arial"/>
              </a:rPr>
              <a:t> </a:t>
            </a:r>
            <a:r>
              <a:rPr sz="2800" b="1" spc="10" dirty="0">
                <a:latin typeface="Arial"/>
                <a:cs typeface="Arial"/>
              </a:rPr>
              <a:t>Matériaux</a:t>
            </a:r>
            <a:endParaRPr sz="2800">
              <a:latin typeface="Arial"/>
              <a:cs typeface="Arial"/>
            </a:endParaRPr>
          </a:p>
          <a:p>
            <a:pPr marL="298450">
              <a:spcBef>
                <a:spcPts val="1205"/>
              </a:spcBef>
            </a:pPr>
            <a:r>
              <a:rPr sz="2000" b="1" u="heavy" spc="2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Carte</a:t>
            </a:r>
            <a:r>
              <a:rPr sz="2000" b="1" u="heavy" spc="-27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000" b="1" u="heavy" spc="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Arduino</a:t>
            </a:r>
            <a:r>
              <a:rPr sz="2000" b="1" u="heavy" spc="-2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endParaRPr lang="it-IT" sz="2000">
              <a:latin typeface="Arial"/>
              <a:cs typeface="Arial"/>
            </a:endParaRPr>
          </a:p>
          <a:p>
            <a:pPr marL="298450">
              <a:lnSpc>
                <a:spcPct val="100000"/>
              </a:lnSpc>
              <a:spcBef>
                <a:spcPts val="1205"/>
              </a:spcBef>
            </a:pPr>
            <a:r>
              <a:rPr sz="2000" spc="30" dirty="0">
                <a:latin typeface="Arial"/>
                <a:cs typeface="Arial"/>
              </a:rPr>
              <a:t>PRIX</a:t>
            </a:r>
            <a:r>
              <a:rPr sz="2000" spc="-190" dirty="0">
                <a:latin typeface="Arial"/>
                <a:cs typeface="Arial"/>
              </a:rPr>
              <a:t> </a:t>
            </a:r>
            <a:r>
              <a:rPr sz="2000" spc="5" dirty="0">
                <a:latin typeface="Arial"/>
                <a:cs typeface="Arial"/>
              </a:rPr>
              <a:t>:</a:t>
            </a:r>
            <a:r>
              <a:rPr sz="2000" spc="-10" dirty="0">
                <a:latin typeface="Arial"/>
                <a:cs typeface="Arial"/>
              </a:rPr>
              <a:t> </a:t>
            </a:r>
            <a:r>
              <a:rPr lang="it-IT" sz="2000" spc="10" dirty="0">
                <a:latin typeface="Arial"/>
                <a:cs typeface="Arial"/>
              </a:rPr>
              <a:t>24,20</a:t>
            </a:r>
            <a:r>
              <a:rPr sz="2000" spc="-55" dirty="0">
                <a:latin typeface="Arial"/>
                <a:cs typeface="Arial"/>
              </a:rPr>
              <a:t> </a:t>
            </a:r>
            <a:r>
              <a:rPr sz="2000" spc="15" dirty="0">
                <a:latin typeface="Arial"/>
                <a:cs typeface="Arial"/>
              </a:rPr>
              <a:t>€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74882" y="2355880"/>
            <a:ext cx="3540134" cy="1044710"/>
          </a:xfrm>
          <a:prstGeom prst="rect">
            <a:avLst/>
          </a:prstGeom>
        </p:spPr>
        <p:txBody>
          <a:bodyPr vert="horz" wrap="square" lIns="0" tIns="17145" rIns="0" bIns="0" rtlCol="0" anchor="t">
            <a:spAutoFit/>
          </a:bodyPr>
          <a:lstStyle/>
          <a:p>
            <a:pPr marL="12700" marR="5080" indent="57150" algn="just">
              <a:spcBef>
                <a:spcPts val="135"/>
              </a:spcBef>
            </a:pPr>
            <a:r>
              <a:rPr lang="it-IT" sz="2000" b="1" spc="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        </a:t>
            </a:r>
            <a:r>
              <a:rPr lang="it-IT" sz="2000" b="1" spc="20" dirty="0" err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</a:t>
            </a:r>
            <a:r>
              <a:rPr lang="it-IT" sz="2000" b="1" u="heavy" spc="25" dirty="0" err="1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apteurs</a:t>
            </a:r>
            <a:r>
              <a:rPr sz="2000" b="1" u="heavy" spc="2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lang="it-IT" sz="2000" b="1" u="heavy" spc="2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de force</a:t>
            </a:r>
            <a:endParaRPr lang="it-IT"/>
          </a:p>
          <a:p>
            <a:pPr marL="12700" marR="5080" indent="57150" algn="just">
              <a:spcBef>
                <a:spcPts val="135"/>
              </a:spcBef>
            </a:pPr>
            <a:r>
              <a:rPr lang="it-IT" sz="2000" spc="5" dirty="0">
                <a:latin typeface="Arial"/>
                <a:cs typeface="Arial"/>
              </a:rPr>
              <a:t>         </a:t>
            </a:r>
            <a:r>
              <a:rPr sz="2000" b="1" spc="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(modèle FSR402 )</a:t>
            </a:r>
            <a:r>
              <a:rPr lang="it-IT" sz="2000" spc="5" dirty="0">
                <a:latin typeface="Arial"/>
                <a:cs typeface="Arial"/>
              </a:rPr>
              <a:t>  </a:t>
            </a:r>
            <a:endParaRPr lang="it-IT" sz="2000">
              <a:latin typeface="Arial"/>
              <a:cs typeface="Arial"/>
            </a:endParaRPr>
          </a:p>
          <a:p>
            <a:pPr marL="12700" marR="5080" indent="57150" algn="just">
              <a:lnSpc>
                <a:spcPct val="142400"/>
              </a:lnSpc>
              <a:spcBef>
                <a:spcPts val="135"/>
              </a:spcBef>
            </a:pPr>
            <a:r>
              <a:rPr sz="2000" b="1" spc="5" dirty="0">
                <a:latin typeface="Arial"/>
                <a:cs typeface="Arial"/>
              </a:rPr>
              <a:t>PRIX</a:t>
            </a:r>
            <a:r>
              <a:rPr sz="2000" b="1" spc="10" dirty="0">
                <a:latin typeface="Arial"/>
                <a:cs typeface="Arial"/>
              </a:rPr>
              <a:t> </a:t>
            </a:r>
            <a:r>
              <a:rPr sz="2000" b="1" spc="15" dirty="0">
                <a:latin typeface="Arial"/>
                <a:cs typeface="Arial"/>
              </a:rPr>
              <a:t>2 </a:t>
            </a:r>
            <a:r>
              <a:rPr lang="it-IT" sz="2000" b="1" spc="10" dirty="0">
                <a:latin typeface="Arial"/>
                <a:cs typeface="Arial"/>
              </a:rPr>
              <a:t>x</a:t>
            </a:r>
            <a:r>
              <a:rPr sz="2000" b="1" spc="10" dirty="0">
                <a:latin typeface="Arial"/>
                <a:cs typeface="Arial"/>
              </a:rPr>
              <a:t> </a:t>
            </a:r>
            <a:r>
              <a:rPr lang="it-IT" sz="2000" b="1" spc="10" dirty="0">
                <a:latin typeface="Arial"/>
                <a:cs typeface="Arial"/>
              </a:rPr>
              <a:t>10.,39=</a:t>
            </a:r>
            <a:r>
              <a:rPr sz="2000" b="1" spc="10" dirty="0">
                <a:latin typeface="Arial"/>
                <a:cs typeface="Arial"/>
              </a:rPr>
              <a:t> </a:t>
            </a:r>
            <a:r>
              <a:rPr lang="it-IT" sz="2000" b="1" spc="10" dirty="0">
                <a:latin typeface="Arial"/>
                <a:cs typeface="Arial"/>
              </a:rPr>
              <a:t>20,78 </a:t>
            </a:r>
            <a:r>
              <a:rPr sz="2000" b="1" spc="15" dirty="0">
                <a:latin typeface="Arial"/>
                <a:cs typeface="Arial"/>
              </a:rPr>
              <a:t>€</a:t>
            </a:r>
            <a:endParaRPr sz="2000" b="1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925179" y="2355880"/>
            <a:ext cx="2199640" cy="1352934"/>
          </a:xfrm>
          <a:prstGeom prst="rect">
            <a:avLst/>
          </a:prstGeom>
        </p:spPr>
        <p:txBody>
          <a:bodyPr vert="horz" wrap="square" lIns="0" tIns="146050" rIns="0" bIns="0" rtlCol="0" anchor="t">
            <a:spAutoFit/>
          </a:bodyPr>
          <a:lstStyle/>
          <a:p>
            <a:pPr marL="12700" algn="ctr">
              <a:spcBef>
                <a:spcPts val="1150"/>
              </a:spcBef>
            </a:pPr>
            <a:r>
              <a:rPr lang="it-IT" sz="2000" b="1" u="heavy" spc="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Support</a:t>
            </a:r>
            <a:endParaRPr lang="it-IT" sz="2000" dirty="0">
              <a:latin typeface="Arial"/>
              <a:cs typeface="Arial"/>
            </a:endParaRPr>
          </a:p>
          <a:p>
            <a:pPr marL="12700" algn="ctr">
              <a:spcBef>
                <a:spcPts val="1150"/>
              </a:spcBef>
            </a:pPr>
            <a:r>
              <a:rPr lang="it-IT" sz="2000" b="1" spc="25" dirty="0">
                <a:latin typeface="Arial"/>
                <a:cs typeface="Arial"/>
              </a:rPr>
              <a:t>2 </a:t>
            </a:r>
            <a:r>
              <a:rPr lang="it-IT" sz="2000" b="1" spc="25" dirty="0" err="1">
                <a:latin typeface="Arial"/>
                <a:cs typeface="Arial"/>
              </a:rPr>
              <a:t>semelle</a:t>
            </a:r>
            <a:endParaRPr lang="it-IT" sz="2000" dirty="0" err="1">
              <a:latin typeface="Arial"/>
              <a:cs typeface="Arial"/>
            </a:endParaRPr>
          </a:p>
          <a:p>
            <a:pPr marL="317500">
              <a:lnSpc>
                <a:spcPct val="100000"/>
              </a:lnSpc>
              <a:spcBef>
                <a:spcPts val="980"/>
              </a:spcBef>
            </a:pPr>
            <a:r>
              <a:rPr sz="2000" spc="10" dirty="0">
                <a:latin typeface="Arial"/>
                <a:cs typeface="Arial"/>
              </a:rPr>
              <a:t>PRIX </a:t>
            </a:r>
            <a:r>
              <a:rPr sz="2000" spc="15" dirty="0">
                <a:latin typeface="Arial"/>
                <a:cs typeface="Arial"/>
              </a:rPr>
              <a:t>= </a:t>
            </a:r>
            <a:r>
              <a:rPr lang="it-IT" sz="2000" spc="15" dirty="0">
                <a:latin typeface="Arial"/>
                <a:cs typeface="Arial"/>
              </a:rPr>
              <a:t>7,99 €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23825" y="3287922"/>
            <a:ext cx="3562350" cy="34385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024582" y="3872003"/>
            <a:ext cx="3790950" cy="28384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50" name="Picture 2" descr="isermeo Semelle Gel, Semelles Orthopédique Sport Silicone Ultra Confort,  Basket Avec Gel, Shock Absorbant pour Marcher et Courir, Semelles de  Confort pour Hommes et Femmes: Amazon.fr: Sports et Loisirs">
            <a:extLst>
              <a:ext uri="{FF2B5EF4-FFF2-40B4-BE49-F238E27FC236}">
                <a16:creationId xmlns:a16="http://schemas.microsoft.com/office/drawing/2014/main" id="{0BB1BAF3-64BC-491F-A382-B00EB48E72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3066" y="3984416"/>
            <a:ext cx="3449486" cy="261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BE6A88-7BED-4B29-9797-B5AAC66CC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-152400"/>
            <a:ext cx="9905998" cy="1478570"/>
          </a:xfrm>
        </p:spPr>
        <p:txBody>
          <a:bodyPr>
            <a:normAutofit/>
          </a:bodyPr>
          <a:lstStyle/>
          <a:p>
            <a:pPr algn="ctr"/>
            <a:r>
              <a:rPr lang="it-IT" sz="4400" b="1" spc="15" dirty="0"/>
              <a:t>V.	</a:t>
            </a:r>
            <a:r>
              <a:rPr lang="it-IT" sz="4400" b="1" spc="20" dirty="0"/>
              <a:t>DIAGRAMME DE</a:t>
            </a:r>
            <a:r>
              <a:rPr lang="it-IT" sz="4400" b="1" spc="-310" dirty="0"/>
              <a:t> </a:t>
            </a:r>
            <a:r>
              <a:rPr lang="it-IT" sz="4400" b="1" spc="20" dirty="0"/>
              <a:t>SÉQUENCE</a:t>
            </a:r>
            <a:endParaRPr lang="it-IT" sz="4400" b="1" dirty="0"/>
          </a:p>
        </p:txBody>
      </p:sp>
      <p:pic>
        <p:nvPicPr>
          <p:cNvPr id="5" name="Immagine 5">
            <a:extLst>
              <a:ext uri="{FF2B5EF4-FFF2-40B4-BE49-F238E27FC236}">
                <a16:creationId xmlns:a16="http://schemas.microsoft.com/office/drawing/2014/main" id="{7FE84666-5CB2-4E2E-AEEE-32A165414A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3023" y="926771"/>
            <a:ext cx="8209757" cy="5842090"/>
          </a:xfrm>
        </p:spPr>
      </p:pic>
    </p:spTree>
    <p:extLst>
      <p:ext uri="{BB962C8B-B14F-4D97-AF65-F5344CB8AC3E}">
        <p14:creationId xmlns:p14="http://schemas.microsoft.com/office/powerpoint/2010/main" val="25481761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673</TotalTime>
  <Words>310</Words>
  <Application>Microsoft Office PowerPoint</Application>
  <PresentationFormat>Widescreen</PresentationFormat>
  <Paragraphs>74</Paragraphs>
  <Slides>15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6" baseType="lpstr">
      <vt:lpstr>Circuit</vt:lpstr>
      <vt:lpstr>PROJET IOT 2020/2021</vt:lpstr>
      <vt:lpstr>SOMMAIRE</vt:lpstr>
      <vt:lpstr>I. PROBLÉMATIQUE ET MOTIVATION</vt:lpstr>
      <vt:lpstr>II. OBJECTIF</vt:lpstr>
      <vt:lpstr>III. ÉTAT DE L’ART</vt:lpstr>
      <vt:lpstr>Presentazione standard di PowerPoint</vt:lpstr>
      <vt:lpstr>Presentazione standard di PowerPoint</vt:lpstr>
      <vt:lpstr>IV. PROCESSUS DE CONCEPTION  ET DE  FABRICATION</vt:lpstr>
      <vt:lpstr>V. DIAGRAMME DE SÉQUENCE</vt:lpstr>
      <vt:lpstr>Vi. DIAGRAMME DE SÉQUENCE</vt:lpstr>
      <vt:lpstr>Vii. CONCEPTION GRAPHIQUE</vt:lpstr>
      <vt:lpstr>viii. Realisation</vt:lpstr>
      <vt:lpstr>ix.   CAS DE POSTURE cORRECTE</vt:lpstr>
      <vt:lpstr>x.  CAS DE POSTURE INCORRECTE</vt:lpstr>
      <vt:lpstr>Xi. 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 IOT 2020/2021</dc:title>
  <dc:creator>Ayoub</dc:creator>
  <cp:lastModifiedBy>ayoub hayari</cp:lastModifiedBy>
  <cp:revision>155</cp:revision>
  <dcterms:created xsi:type="dcterms:W3CDTF">2021-01-14T04:29:43Z</dcterms:created>
  <dcterms:modified xsi:type="dcterms:W3CDTF">2021-01-22T03:14:29Z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2020-12-17T00:00:00Z</vt:filetime>
  </property>
  <property fmtid="{D5CDD505-2E9C-101B-9397-08002B2CF9AE}" pid="3" name="LastSaved">
    <vt:filetime>2021-01-14T00:00:00Z</vt:filetime>
  </property>
</Properties>
</file>